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2"/>
  </p:handoutMasterIdLst>
  <p:sldIdLst>
    <p:sldId id="256" r:id="rId2"/>
    <p:sldId id="259" r:id="rId3"/>
    <p:sldId id="258" r:id="rId4"/>
    <p:sldId id="260" r:id="rId5"/>
    <p:sldId id="262" r:id="rId6"/>
    <p:sldId id="257" r:id="rId7"/>
    <p:sldId id="261" r:id="rId8"/>
    <p:sldId id="263" r:id="rId9"/>
    <p:sldId id="264" r:id="rId10"/>
    <p:sldId id="265" r:id="rId11"/>
    <p:sldId id="267" r:id="rId12"/>
    <p:sldId id="268" r:id="rId13"/>
    <p:sldId id="269" r:id="rId14"/>
    <p:sldId id="272" r:id="rId15"/>
    <p:sldId id="273" r:id="rId16"/>
    <p:sldId id="274" r:id="rId17"/>
    <p:sldId id="275" r:id="rId18"/>
    <p:sldId id="276" r:id="rId19"/>
    <p:sldId id="278" r:id="rId20"/>
    <p:sldId id="277" r:id="rId21"/>
    <p:sldId id="279" r:id="rId22"/>
    <p:sldId id="280" r:id="rId23"/>
    <p:sldId id="281" r:id="rId24"/>
    <p:sldId id="270" r:id="rId25"/>
    <p:sldId id="282" r:id="rId26"/>
    <p:sldId id="283" r:id="rId27"/>
    <p:sldId id="284" r:id="rId28"/>
    <p:sldId id="285" r:id="rId29"/>
    <p:sldId id="286" r:id="rId30"/>
    <p:sldId id="287" r:id="rId31"/>
  </p:sldIdLst>
  <p:sldSz cx="9144000" cy="6858000" type="screen4x3"/>
  <p:notesSz cx="6669088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5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mbria" pitchFamily="18" charset="0"/>
              </a:defRPr>
            </a:lvl1pPr>
          </a:lstStyle>
          <a:p>
            <a:endParaRPr lang="ru-RU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mbria" pitchFamily="18" charset="0"/>
              </a:defRPr>
            </a:lvl1pPr>
          </a:lstStyle>
          <a:p>
            <a:fld id="{54AB28C0-870A-449D-A99A-C5AFAD34A918}" type="datetimeFigureOut">
              <a:rPr lang="ru-RU"/>
              <a:pPr/>
              <a:t>14.10.2013</a:t>
            </a:fld>
            <a:endParaRPr lang="ru-RU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mbria" pitchFamily="18" charset="0"/>
              </a:defRPr>
            </a:lvl1pPr>
          </a:lstStyle>
          <a:p>
            <a:endParaRPr lang="ru-RU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mbria" pitchFamily="18" charset="0"/>
              </a:defRPr>
            </a:lvl1pPr>
          </a:lstStyle>
          <a:p>
            <a:fld id="{B8F11CD5-CE23-4E93-922D-A53E7A306B0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6E29C-C1EB-45E4-A73F-0F8225AB4765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22610CD-D492-40F3-8996-10444E67D2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A9EC9-C89D-4482-9098-E0FA2960EB1A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E209A-EB02-4DDE-8DAB-FB1040F02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DD452-6343-40A4-AFF3-03A93A633B69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9618C-FA93-4D2D-8F11-C531F283FF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43B64-AD3B-448B-8084-40F459D8B9D7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3943A-E570-4903-ACC2-948A91F5CC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0CE9C-6CAE-4B61-9E11-354012B6F0BC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58B69-6E6E-49C5-ACFF-B2052C618B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91104-1D7B-4B70-9819-45F19ADDE51C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6CBD8-1D2E-4CEB-A406-3B09A09279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D2516-26ED-4328-A16D-E2F6A148B3F4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937A6-9B87-4B0F-B2D3-60D2C7444D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DC310-2E87-4822-B142-E660D5250307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32D43-ECF8-4CF0-9CCD-6DCC4D79EF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9011A-C10E-40D1-96C7-B6C6A42AD9E8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8C6C8-CBDC-430D-A264-33594807DC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F6533-49E6-4A44-970D-3208104F708D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66A3D-CC87-47E6-AC2F-253B143376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44147-0520-4400-890D-FA602DF18305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4AAAA-2819-43C9-98F8-B0F136ABB4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15DA137-6B14-42B4-A407-9EC8F2376FA3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DB870CC8-3C38-4644-980B-FF5AD286D2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74" r:id="rId8"/>
    <p:sldLayoutId id="2147483675" r:id="rId9"/>
    <p:sldLayoutId id="2147483666" r:id="rId10"/>
    <p:sldLayoutId id="214748366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250" y="4076700"/>
            <a:ext cx="7056438" cy="1873250"/>
          </a:xfrm>
        </p:spPr>
        <p:txBody>
          <a:bodyPr>
            <a:normAutofit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 smtClean="0">
                <a:solidFill>
                  <a:schemeClr val="accent6"/>
                </a:solidFill>
                <a:latin typeface="+mj-lt"/>
              </a:rPr>
              <a:t>«Концепция расширения сферы </a:t>
            </a:r>
            <a:r>
              <a:rPr lang="en-US" sz="3200" b="1" dirty="0" smtClean="0">
                <a:solidFill>
                  <a:schemeClr val="accent6"/>
                </a:solidFill>
                <a:latin typeface="+mj-lt"/>
              </a:rPr>
              <a:t/>
            </a:r>
            <a:br>
              <a:rPr lang="en-US" sz="3200" b="1" dirty="0" smtClean="0">
                <a:solidFill>
                  <a:schemeClr val="accent6"/>
                </a:solidFill>
                <a:latin typeface="+mj-lt"/>
              </a:rPr>
            </a:br>
            <a:r>
              <a:rPr lang="ru-RU" sz="3200" b="1" dirty="0" smtClean="0">
                <a:solidFill>
                  <a:schemeClr val="accent6"/>
                </a:solidFill>
                <a:latin typeface="+mj-lt"/>
              </a:rPr>
              <a:t>услуг ФБУ ЦСМ»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 smtClean="0">
                <a:solidFill>
                  <a:schemeClr val="accent6"/>
                </a:solidFill>
                <a:latin typeface="+mj-lt"/>
              </a:rPr>
              <a:t>Казань, 16-17 октября 2013 г.</a:t>
            </a:r>
            <a:endParaRPr lang="ru-RU" sz="3200" b="1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lang="ru-RU" sz="4100" b="1" smtClean="0"/>
              <a:t>Система менеджмента инноваций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08962" cy="777875"/>
          </a:xfrm>
        </p:spPr>
        <p:txBody>
          <a:bodyPr/>
          <a:lstStyle/>
          <a:p>
            <a:r>
              <a:rPr lang="ru-RU" b="1" smtClean="0">
                <a:solidFill>
                  <a:srgbClr val="C00000"/>
                </a:solidFill>
              </a:rPr>
              <a:t>Организационный контекст </a:t>
            </a:r>
            <a:r>
              <a:rPr lang="en-US" b="1" smtClean="0">
                <a:solidFill>
                  <a:srgbClr val="C00000"/>
                </a:solidFill>
              </a:rPr>
              <a:t>(II)</a:t>
            </a:r>
            <a:endParaRPr lang="en-GB" b="1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0825" y="1125538"/>
            <a:ext cx="8569325" cy="5472112"/>
          </a:xfrm>
        </p:spPr>
        <p:txBody>
          <a:bodyPr>
            <a:no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300" b="1" dirty="0" smtClean="0">
                <a:solidFill>
                  <a:schemeClr val="accent6"/>
                </a:solidFill>
                <a:latin typeface="Calibri" pitchFamily="34" charset="0"/>
              </a:rPr>
              <a:t>Анализ внутренней среды:</a:t>
            </a:r>
            <a:endParaRPr lang="ru-RU" sz="2300" b="1" dirty="0">
              <a:solidFill>
                <a:schemeClr val="accent6"/>
              </a:solidFill>
              <a:latin typeface="Calibri" pitchFamily="34" charset="0"/>
            </a:endParaRP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300" dirty="0" smtClean="0">
                <a:solidFill>
                  <a:schemeClr val="accent6"/>
                </a:solidFill>
                <a:latin typeface="Calibri" pitchFamily="34" charset="0"/>
              </a:rPr>
              <a:t>практика </a:t>
            </a:r>
            <a:r>
              <a:rPr lang="ru-RU" sz="2300" dirty="0">
                <a:solidFill>
                  <a:schemeClr val="accent6"/>
                </a:solidFill>
                <a:latin typeface="Calibri" pitchFamily="34" charset="0"/>
              </a:rPr>
              <a:t>менеджмента, использование стандартов в области менеджмента;</a:t>
            </a:r>
            <a:endParaRPr lang="en-GB" sz="2300" dirty="0">
              <a:solidFill>
                <a:schemeClr val="accent6"/>
              </a:solidFill>
              <a:latin typeface="Calibri" pitchFamily="34" charset="0"/>
            </a:endParaRP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300" dirty="0" smtClean="0">
                <a:solidFill>
                  <a:schemeClr val="accent6"/>
                </a:solidFill>
                <a:latin typeface="Calibri" pitchFamily="34" charset="0"/>
              </a:rPr>
              <a:t>корпоративная </a:t>
            </a:r>
            <a:r>
              <a:rPr lang="ru-RU" sz="2300" dirty="0">
                <a:solidFill>
                  <a:schemeClr val="accent6"/>
                </a:solidFill>
                <a:latin typeface="Calibri" pitchFamily="34" charset="0"/>
              </a:rPr>
              <a:t>культура, сотрудничество и взаимная поддержка, готовность персонала, приверженность идее создания и распространения инноваций;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300" dirty="0">
                <a:solidFill>
                  <a:schemeClr val="accent6"/>
                </a:solidFill>
                <a:latin typeface="Calibri" pitchFamily="34" charset="0"/>
              </a:rPr>
              <a:t>с</a:t>
            </a:r>
            <a:r>
              <a:rPr lang="ru-RU" sz="2300" dirty="0" smtClean="0">
                <a:solidFill>
                  <a:schemeClr val="accent6"/>
                </a:solidFill>
                <a:latin typeface="Calibri" pitchFamily="34" charset="0"/>
              </a:rPr>
              <a:t>уществующие и необходимые компетенции персонала, технологические процессы, оборудование, инвестиции;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300" dirty="0">
                <a:solidFill>
                  <a:schemeClr val="accent6"/>
                </a:solidFill>
                <a:latin typeface="Calibri" pitchFamily="34" charset="0"/>
              </a:rPr>
              <a:t>и</a:t>
            </a:r>
            <a:r>
              <a:rPr lang="ru-RU" sz="2300" dirty="0" smtClean="0">
                <a:solidFill>
                  <a:schemeClr val="accent6"/>
                </a:solidFill>
                <a:latin typeface="Calibri" pitchFamily="34" charset="0"/>
              </a:rPr>
              <a:t>спользуемая бизнес-модель, процессы, производимые продукты, оказываемые услуги, аспекты устойчивости организации;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300" dirty="0" smtClean="0">
                <a:solidFill>
                  <a:schemeClr val="accent6"/>
                </a:solidFill>
                <a:latin typeface="Calibri" pitchFamily="34" charset="0"/>
              </a:rPr>
              <a:t>показатели результативности (включая достижения,  проблемы, неудачи недавнего прошлого).</a:t>
            </a:r>
            <a:endParaRPr lang="en-GB" sz="2300" dirty="0">
              <a:solidFill>
                <a:schemeClr val="accent6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23850" y="274638"/>
            <a:ext cx="8362950" cy="5619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 smtClean="0">
                <a:solidFill>
                  <a:srgbClr val="C00000"/>
                </a:solidFill>
              </a:rPr>
              <a:t>Видение и стратегия</a:t>
            </a:r>
            <a:endParaRPr lang="en-GB" b="1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0825" y="765175"/>
            <a:ext cx="8713788" cy="5759450"/>
          </a:xfrm>
        </p:spPr>
        <p:txBody>
          <a:bodyPr>
            <a:noAutofit/>
          </a:bodyPr>
          <a:lstStyle/>
          <a:p>
            <a:pPr marL="274320" indent="-274320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>
                <a:solidFill>
                  <a:schemeClr val="accent6"/>
                </a:solidFill>
                <a:latin typeface="Calibri" pitchFamily="34" charset="0"/>
              </a:rPr>
              <a:t>Высшее руководство должно сформулировать инновационное видение, представляющее собой  заявление организации о том, чего она намеревается достичь в сфере инноваций. </a:t>
            </a:r>
          </a:p>
          <a:p>
            <a:pPr marL="274320" indent="-274320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>
                <a:solidFill>
                  <a:schemeClr val="accent6"/>
                </a:solidFill>
                <a:latin typeface="Calibri" pitchFamily="34" charset="0"/>
              </a:rPr>
              <a:t>Видение должно:</a:t>
            </a:r>
          </a:p>
          <a:p>
            <a:pPr marL="548640" lvl="1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давать основное </a:t>
            </a:r>
            <a:r>
              <a:rPr lang="ru-RU" sz="2200" dirty="0">
                <a:solidFill>
                  <a:schemeClr val="accent6"/>
                </a:solidFill>
                <a:latin typeface="Calibri" pitchFamily="34" charset="0"/>
              </a:rPr>
              <a:t>направление и содержать вызовы (</a:t>
            </a:r>
            <a:r>
              <a:rPr lang="ru-RU" sz="2200" b="1" dirty="0">
                <a:solidFill>
                  <a:schemeClr val="accent6"/>
                </a:solidFill>
                <a:latin typeface="Calibri" pitchFamily="34" charset="0"/>
              </a:rPr>
              <a:t>слабо?</a:t>
            </a:r>
            <a:r>
              <a:rPr lang="ru-RU" sz="2200" dirty="0">
                <a:solidFill>
                  <a:schemeClr val="accent6"/>
                </a:solidFill>
                <a:latin typeface="Calibri" pitchFamily="34" charset="0"/>
              </a:rPr>
              <a:t>), которые будут вдохновлять сотрудников и способствовать их приверженности идее инноваций;</a:t>
            </a:r>
          </a:p>
          <a:p>
            <a:pPr marL="548640" lvl="1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быть достаточно </a:t>
            </a:r>
            <a:r>
              <a:rPr lang="ru-RU" sz="2200" dirty="0">
                <a:solidFill>
                  <a:schemeClr val="accent6"/>
                </a:solidFill>
                <a:latin typeface="Calibri" pitchFamily="34" charset="0"/>
              </a:rPr>
              <a:t>амбициозным и не ограничиваться сегодняшними возможностями организации;</a:t>
            </a:r>
          </a:p>
          <a:p>
            <a:pPr marL="548640" lvl="1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содержать целевой </a:t>
            </a:r>
            <a:r>
              <a:rPr lang="ru-RU" sz="2200" dirty="0">
                <a:solidFill>
                  <a:schemeClr val="accent6"/>
                </a:solidFill>
                <a:latin typeface="Calibri" pitchFamily="34" charset="0"/>
              </a:rPr>
              <a:t>показатель (цель),  в сравнении с которым можно оценивать успехи, достигаемые организацией. </a:t>
            </a:r>
          </a:p>
          <a:p>
            <a:pPr marL="274320" indent="-274320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Для реализации </a:t>
            </a:r>
            <a:r>
              <a:rPr lang="ru-RU" sz="2200" dirty="0">
                <a:solidFill>
                  <a:schemeClr val="accent6"/>
                </a:solidFill>
                <a:latin typeface="Calibri" pitchFamily="34" charset="0"/>
              </a:rPr>
              <a:t>видения должна быть разработана инновационная стратегия, представляющая собой общий план достижения поставленной </a:t>
            </a: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цели.</a:t>
            </a:r>
          </a:p>
          <a:p>
            <a:pPr marL="274320" indent="-274320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Стратегия </a:t>
            </a:r>
            <a:r>
              <a:rPr lang="ru-RU" sz="2200" dirty="0">
                <a:solidFill>
                  <a:schemeClr val="accent6"/>
                </a:solidFill>
                <a:latin typeface="Calibri" pitchFamily="34" charset="0"/>
              </a:rPr>
              <a:t>должна быть разработана с учетом результатов анализа внешней и внутренней среды организации и выявленных потребностей и ожиданий заинтересованных сторон (внешних и внутренних).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sz="2300" dirty="0">
              <a:solidFill>
                <a:schemeClr val="accent6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215900" y="404813"/>
            <a:ext cx="8712200" cy="86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 smtClean="0">
                <a:solidFill>
                  <a:srgbClr val="C00000"/>
                </a:solidFill>
              </a:rPr>
              <a:t>Лидерство и роль высшего руководства</a:t>
            </a:r>
            <a:endParaRPr lang="en-GB" b="1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850" y="1268413"/>
            <a:ext cx="8640763" cy="5329237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100" dirty="0">
                <a:solidFill>
                  <a:schemeClr val="accent6"/>
                </a:solidFill>
                <a:latin typeface="Calibri" pitchFamily="34" charset="0"/>
              </a:rPr>
              <a:t>Высшее руководство организации должно демонстрировать лидерство и приверженность идее инноваций в целом и СМИ в частности: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dirty="0">
                <a:solidFill>
                  <a:schemeClr val="accent6"/>
                </a:solidFill>
                <a:latin typeface="Calibri" pitchFamily="34" charset="0"/>
              </a:rPr>
              <a:t>о</a:t>
            </a:r>
            <a:r>
              <a:rPr lang="ru-RU" sz="2900" dirty="0" smtClean="0">
                <a:solidFill>
                  <a:schemeClr val="accent6"/>
                </a:solidFill>
                <a:latin typeface="Calibri" pitchFamily="34" charset="0"/>
              </a:rPr>
              <a:t>беспечивать разработку видения, стратегии, политики, целей и задач СМИ и их соответствие основной стратегии организации;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dirty="0">
                <a:solidFill>
                  <a:schemeClr val="accent6"/>
                </a:solidFill>
                <a:latin typeface="Calibri" pitchFamily="34" charset="0"/>
              </a:rPr>
              <a:t>п</a:t>
            </a:r>
            <a:r>
              <a:rPr lang="ru-RU" sz="2900" dirty="0" smtClean="0">
                <a:solidFill>
                  <a:schemeClr val="accent6"/>
                </a:solidFill>
                <a:latin typeface="Calibri" pitchFamily="34" charset="0"/>
              </a:rPr>
              <a:t>оддерживать организационную культуру, способствующую развитию инноваций;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dirty="0">
                <a:solidFill>
                  <a:schemeClr val="accent6"/>
                </a:solidFill>
                <a:latin typeface="Calibri" pitchFamily="34" charset="0"/>
              </a:rPr>
              <a:t>о</a:t>
            </a:r>
            <a:r>
              <a:rPr lang="ru-RU" sz="2900" dirty="0" smtClean="0">
                <a:solidFill>
                  <a:schemeClr val="accent6"/>
                </a:solidFill>
                <a:latin typeface="Calibri" pitchFamily="34" charset="0"/>
              </a:rPr>
              <a:t>беспечивать учет (рекомендаций СМИ в бизнес-процессах организации;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dirty="0">
                <a:solidFill>
                  <a:schemeClr val="accent6"/>
                </a:solidFill>
                <a:latin typeface="Calibri" pitchFamily="34" charset="0"/>
              </a:rPr>
              <a:t>о</a:t>
            </a:r>
            <a:r>
              <a:rPr lang="ru-RU" sz="2900" dirty="0" smtClean="0">
                <a:solidFill>
                  <a:schemeClr val="accent6"/>
                </a:solidFill>
                <a:latin typeface="Calibri" pitchFamily="34" charset="0"/>
              </a:rPr>
              <a:t>беспечивать необходимые для развития СМИ ресурсы (человеческие и финансовые);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dirty="0">
                <a:solidFill>
                  <a:schemeClr val="accent6"/>
                </a:solidFill>
                <a:latin typeface="Calibri" pitchFamily="34" charset="0"/>
              </a:rPr>
              <a:t>г</a:t>
            </a:r>
            <a:r>
              <a:rPr lang="ru-RU" sz="2900" dirty="0" smtClean="0">
                <a:solidFill>
                  <a:schemeClr val="accent6"/>
                </a:solidFill>
                <a:latin typeface="Calibri" pitchFamily="34" charset="0"/>
              </a:rPr>
              <a:t>арантировать, что СМИ достигает запланированные результаты;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dirty="0">
                <a:solidFill>
                  <a:schemeClr val="accent6"/>
                </a:solidFill>
                <a:latin typeface="Calibri" pitchFamily="34" charset="0"/>
              </a:rPr>
              <a:t>д</a:t>
            </a:r>
            <a:r>
              <a:rPr lang="ru-RU" sz="2900" dirty="0" smtClean="0">
                <a:solidFill>
                  <a:schemeClr val="accent6"/>
                </a:solidFill>
                <a:latin typeface="Calibri" pitchFamily="34" charset="0"/>
              </a:rPr>
              <a:t>оводить до всех сотрудников организации важность эффективного менеджмента инноваций и значимость СМИ;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dirty="0">
                <a:solidFill>
                  <a:schemeClr val="accent6"/>
                </a:solidFill>
                <a:latin typeface="Calibri" pitchFamily="34" charset="0"/>
              </a:rPr>
              <a:t>н</a:t>
            </a:r>
            <a:r>
              <a:rPr lang="ru-RU" sz="2900" dirty="0" smtClean="0">
                <a:solidFill>
                  <a:schemeClr val="accent6"/>
                </a:solidFill>
                <a:latin typeface="Calibri" pitchFamily="34" charset="0"/>
              </a:rPr>
              <a:t>аправлять и поддерживать сотрудников с тем, чтобы они вносили вклад в обеспечение эффективности СМИ;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dirty="0" smtClean="0">
                <a:solidFill>
                  <a:schemeClr val="accent6"/>
                </a:solidFill>
                <a:latin typeface="Calibri" pitchFamily="34" charset="0"/>
              </a:rPr>
              <a:t>способствовать последовательному совершенствованию СМИ;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dirty="0" smtClean="0">
                <a:solidFill>
                  <a:schemeClr val="accent6"/>
                </a:solidFill>
                <a:latin typeface="Calibri" pitchFamily="34" charset="0"/>
              </a:rPr>
              <a:t>Способствовать тому, чтобы руководители разных уровней поддерживали инновации и вносили вклад в развитие СМИ.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sz="2900" dirty="0" smtClean="0">
              <a:solidFill>
                <a:schemeClr val="accent6"/>
              </a:solidFill>
              <a:latin typeface="Calibri" pitchFamily="34" charset="0"/>
            </a:endParaRP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sz="2900" dirty="0" smtClean="0">
              <a:solidFill>
                <a:schemeClr val="accent6"/>
              </a:solidFill>
              <a:latin typeface="Calibri" pitchFamily="34" charset="0"/>
            </a:endParaRP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sz="2900" dirty="0" smtClean="0">
              <a:solidFill>
                <a:schemeClr val="accent6"/>
              </a:solidFill>
              <a:latin typeface="Calibri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sz="3100" dirty="0" smtClean="0">
              <a:solidFill>
                <a:schemeClr val="accent6"/>
              </a:solidFill>
              <a:latin typeface="Calibri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323850" y="274638"/>
            <a:ext cx="8362950" cy="99377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ru-RU" b="1" smtClean="0">
                <a:solidFill>
                  <a:srgbClr val="C00000"/>
                </a:solidFill>
              </a:rPr>
              <a:t>Организационная культура, способствующая инновациям</a:t>
            </a:r>
            <a:endParaRPr lang="en-GB" b="1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388" y="1125538"/>
            <a:ext cx="8713787" cy="5543550"/>
          </a:xfrm>
        </p:spPr>
        <p:txBody>
          <a:bodyPr>
            <a:noAutofit/>
          </a:bodyPr>
          <a:lstStyle/>
          <a:p>
            <a:pPr marL="274320" indent="-274320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>
                <a:solidFill>
                  <a:schemeClr val="accent6"/>
                </a:solidFill>
                <a:latin typeface="Calibri" pitchFamily="34" charset="0"/>
              </a:rPr>
              <a:t>Организационная культура должна стать нацеленной на инновации. </a:t>
            </a:r>
            <a:endParaRPr lang="ru-RU" sz="2200" dirty="0" smtClean="0">
              <a:solidFill>
                <a:schemeClr val="accent6"/>
              </a:solidFill>
              <a:latin typeface="Calibri" pitchFamily="34" charset="0"/>
            </a:endParaRPr>
          </a:p>
          <a:p>
            <a:pPr marL="274320" indent="-274320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 err="1" smtClean="0">
                <a:solidFill>
                  <a:schemeClr val="accent6"/>
                </a:solidFill>
                <a:latin typeface="Calibri" pitchFamily="34" charset="0"/>
              </a:rPr>
              <a:t>Инновационность</a:t>
            </a: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 </a:t>
            </a:r>
            <a:r>
              <a:rPr lang="ru-RU" sz="2200" dirty="0">
                <a:solidFill>
                  <a:schemeClr val="accent6"/>
                </a:solidFill>
                <a:latin typeface="Calibri" pitchFamily="34" charset="0"/>
              </a:rPr>
              <a:t>должна стать образом мыслей сотрудников.</a:t>
            </a:r>
          </a:p>
          <a:p>
            <a:pPr marL="274320" indent="-274320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>
                <a:solidFill>
                  <a:schemeClr val="accent6"/>
                </a:solidFill>
                <a:latin typeface="Calibri" pitchFamily="34" charset="0"/>
              </a:rPr>
              <a:t>Высшее руководство должно:</a:t>
            </a:r>
          </a:p>
          <a:p>
            <a:pPr marL="548640" lvl="1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>
                <a:solidFill>
                  <a:schemeClr val="accent6"/>
                </a:solidFill>
                <a:latin typeface="Calibri" pitchFamily="34" charset="0"/>
              </a:rPr>
              <a:t>поддерживать </a:t>
            </a: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интересные мысли, </a:t>
            </a:r>
            <a:r>
              <a:rPr lang="ru-RU" sz="2200" dirty="0">
                <a:solidFill>
                  <a:schemeClr val="accent6"/>
                </a:solidFill>
                <a:latin typeface="Calibri" pitchFamily="34" charset="0"/>
              </a:rPr>
              <a:t>давая сотрудникам время и побуждая </a:t>
            </a: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их разрабатывать новые идеи;</a:t>
            </a:r>
          </a:p>
          <a:p>
            <a:pPr marL="548640" lvl="1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>
                <a:solidFill>
                  <a:schemeClr val="accent6"/>
                </a:solidFill>
                <a:latin typeface="Calibri" pitchFamily="34" charset="0"/>
              </a:rPr>
              <a:t>с</a:t>
            </a: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оздавать конструктивную и позитивную рабочую атмосферу, способствующую выдвижению новых идей;</a:t>
            </a:r>
          </a:p>
          <a:p>
            <a:pPr marL="548640" lvl="1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spc="-100" dirty="0">
                <a:solidFill>
                  <a:schemeClr val="accent6"/>
                </a:solidFill>
                <a:latin typeface="Calibri" pitchFamily="34" charset="0"/>
              </a:rPr>
              <a:t>р</a:t>
            </a:r>
            <a:r>
              <a:rPr lang="ru-RU" sz="2200" spc="-100" dirty="0" smtClean="0">
                <a:solidFill>
                  <a:schemeClr val="accent6"/>
                </a:solidFill>
                <a:latin typeface="Calibri" pitchFamily="34" charset="0"/>
              </a:rPr>
              <a:t>азрабатывать способы мотивации</a:t>
            </a:r>
            <a:r>
              <a:rPr lang="ru-RU" sz="2200" spc="-100" dirty="0">
                <a:solidFill>
                  <a:schemeClr val="accent6"/>
                </a:solidFill>
                <a:latin typeface="Calibri" pitchFamily="34" charset="0"/>
              </a:rPr>
              <a:t> </a:t>
            </a:r>
            <a:r>
              <a:rPr lang="ru-RU" sz="2200" spc="-100" dirty="0" smtClean="0">
                <a:solidFill>
                  <a:schemeClr val="accent6"/>
                </a:solidFill>
                <a:latin typeface="Calibri" pitchFamily="34" charset="0"/>
              </a:rPr>
              <a:t>и стимулирования удачных идей;</a:t>
            </a:r>
          </a:p>
          <a:p>
            <a:pPr marL="548640" lvl="1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>
                <a:solidFill>
                  <a:schemeClr val="accent6"/>
                </a:solidFill>
                <a:latin typeface="Calibri" pitchFamily="34" charset="0"/>
              </a:rPr>
              <a:t>о</a:t>
            </a: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бучать сотрудников делиться новыми мыслями и продвигать возникающие идеи;</a:t>
            </a:r>
          </a:p>
          <a:p>
            <a:pPr marL="548640" lvl="1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>
                <a:solidFill>
                  <a:schemeClr val="accent6"/>
                </a:solidFill>
                <a:latin typeface="Calibri" pitchFamily="34" charset="0"/>
              </a:rPr>
              <a:t>п</a:t>
            </a: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оддерживать атмосферу открытости и сотрудничества, взаимной поддержки;</a:t>
            </a:r>
          </a:p>
          <a:p>
            <a:pPr marL="548640" lvl="1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способствовать развитию дискуссий и управлять конфликтами;</a:t>
            </a:r>
          </a:p>
          <a:p>
            <a:pPr marL="548640" lvl="1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>
                <a:solidFill>
                  <a:schemeClr val="accent6"/>
                </a:solidFill>
                <a:latin typeface="Calibri" pitchFamily="34" charset="0"/>
              </a:rPr>
              <a:t>т</a:t>
            </a: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олерантно относиться к неудачам (в инновациях риск неизбежен), стремясь извлекать из них уроки, не прибегая к наказаниям.</a:t>
            </a:r>
            <a:endParaRPr lang="en-US" sz="2200" dirty="0" smtClean="0">
              <a:solidFill>
                <a:schemeClr val="accent6"/>
              </a:solidFill>
              <a:latin typeface="Calibri" pitchFamily="34" charset="0"/>
            </a:endParaRPr>
          </a:p>
          <a:p>
            <a:pPr marL="548640" lvl="1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b="1" dirty="0" smtClean="0">
                <a:solidFill>
                  <a:srgbClr val="C00000"/>
                </a:solidFill>
                <a:latin typeface="Calibri" pitchFamily="34" charset="0"/>
              </a:rPr>
              <a:t>Сотрудники должны ощущать причастность к успеху.</a:t>
            </a:r>
          </a:p>
          <a:p>
            <a:pPr marL="548640" lvl="1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sz="2200" dirty="0">
              <a:solidFill>
                <a:schemeClr val="accent6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/>
        </p:nvSpPr>
        <p:spPr bwMode="blackWhite">
          <a:xfrm>
            <a:off x="3505200" y="914400"/>
            <a:ext cx="1752600" cy="685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2800"/>
              <a:t>Цель</a:t>
            </a:r>
          </a:p>
        </p:txBody>
      </p:sp>
      <p:sp>
        <p:nvSpPr>
          <p:cNvPr id="26626" name="Rectangle 3"/>
          <p:cNvSpPr>
            <a:spLocks noChangeArrowheads="1"/>
          </p:cNvSpPr>
          <p:nvPr/>
        </p:nvSpPr>
        <p:spPr bwMode="blackWhite">
          <a:xfrm>
            <a:off x="3471863" y="1897063"/>
            <a:ext cx="1752600" cy="685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2800"/>
              <a:t>Задачи</a:t>
            </a: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blackWhite">
          <a:xfrm>
            <a:off x="3492500" y="2822575"/>
            <a:ext cx="1752600" cy="685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2800"/>
              <a:t>Результат</a:t>
            </a:r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blackWhite">
          <a:xfrm>
            <a:off x="3481388" y="3862388"/>
            <a:ext cx="1752600" cy="685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2800"/>
              <a:t>Ресурсы</a:t>
            </a:r>
          </a:p>
        </p:txBody>
      </p:sp>
      <p:sp>
        <p:nvSpPr>
          <p:cNvPr id="26629" name="Rectangle 6"/>
          <p:cNvSpPr>
            <a:spLocks noGrp="1" noChangeArrowheads="1"/>
          </p:cNvSpPr>
          <p:nvPr>
            <p:ph type="ctrTitle" idx="4294967295"/>
          </p:nvPr>
        </p:nvSpPr>
        <p:spPr>
          <a:xfrm>
            <a:off x="914400" y="274638"/>
            <a:ext cx="7772400" cy="777875"/>
          </a:xfrm>
        </p:spPr>
        <p:txBody>
          <a:bodyPr/>
          <a:lstStyle/>
          <a:p>
            <a:r>
              <a:rPr lang="ru-RU" b="1" smtClean="0">
                <a:solidFill>
                  <a:srgbClr val="C00000"/>
                </a:solidFill>
              </a:rPr>
              <a:t>Планирование</a:t>
            </a:r>
          </a:p>
        </p:txBody>
      </p:sp>
      <p:cxnSp>
        <p:nvCxnSpPr>
          <p:cNvPr id="26630" name="AutoShape 7"/>
          <p:cNvCxnSpPr>
            <a:cxnSpLocks noChangeShapeType="1"/>
            <a:stCxn id="26625" idx="2"/>
            <a:endCxn id="26626" idx="0"/>
          </p:cNvCxnSpPr>
          <p:nvPr/>
        </p:nvCxnSpPr>
        <p:spPr bwMode="black">
          <a:xfrm flipH="1">
            <a:off x="4348163" y="1600200"/>
            <a:ext cx="33337" cy="2968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1" name="AutoShape 8"/>
          <p:cNvCxnSpPr>
            <a:cxnSpLocks noChangeShapeType="1"/>
            <a:stCxn id="26626" idx="2"/>
            <a:endCxn id="26627" idx="0"/>
          </p:cNvCxnSpPr>
          <p:nvPr/>
        </p:nvCxnSpPr>
        <p:spPr bwMode="black">
          <a:xfrm>
            <a:off x="4348163" y="2582863"/>
            <a:ext cx="20637" cy="2397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2" name="AutoShape 9"/>
          <p:cNvCxnSpPr>
            <a:cxnSpLocks noChangeShapeType="1"/>
            <a:stCxn id="26627" idx="2"/>
            <a:endCxn id="26628" idx="0"/>
          </p:cNvCxnSpPr>
          <p:nvPr/>
        </p:nvCxnSpPr>
        <p:spPr bwMode="black">
          <a:xfrm flipH="1">
            <a:off x="4357688" y="3508375"/>
            <a:ext cx="11112" cy="3540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633" name="AutoShape 10"/>
          <p:cNvSpPr>
            <a:spLocks noChangeArrowheads="1"/>
          </p:cNvSpPr>
          <p:nvPr/>
        </p:nvSpPr>
        <p:spPr bwMode="blackWhite">
          <a:xfrm>
            <a:off x="1936750" y="922338"/>
            <a:ext cx="1219200" cy="3733800"/>
          </a:xfrm>
          <a:prstGeom prst="curvedRightArrow">
            <a:avLst>
              <a:gd name="adj1" fmla="val 61250"/>
              <a:gd name="adj2" fmla="val 122500"/>
              <a:gd name="adj3" fmla="val 33333"/>
            </a:avLst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Perpetua" pitchFamily="18" charset="0"/>
            </a:endParaRPr>
          </a:p>
        </p:txBody>
      </p:sp>
      <p:sp>
        <p:nvSpPr>
          <p:cNvPr id="26634" name="AutoShape 11"/>
          <p:cNvSpPr>
            <a:spLocks noChangeArrowheads="1"/>
          </p:cNvSpPr>
          <p:nvPr/>
        </p:nvSpPr>
        <p:spPr bwMode="blackWhite">
          <a:xfrm flipV="1">
            <a:off x="5486400" y="471488"/>
            <a:ext cx="1295400" cy="3733800"/>
          </a:xfrm>
          <a:prstGeom prst="curvedLeftArrow">
            <a:avLst>
              <a:gd name="adj1" fmla="val 62798"/>
              <a:gd name="adj2" fmla="val 115294"/>
              <a:gd name="adj3" fmla="val 33329"/>
            </a:avLst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Perpetua" pitchFamily="18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69913" y="4964113"/>
            <a:ext cx="8250237" cy="1633537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sz="2200" dirty="0">
                <a:solidFill>
                  <a:schemeClr val="accent6"/>
                </a:solidFill>
                <a:latin typeface="Calibri" pitchFamily="34" charset="0"/>
              </a:rPr>
              <a:t>Планирование направлено на достижение намеченных результатов, призвано предотвращать или сокращать нежелательные эффекты, построено по принципу последовательного </a:t>
            </a: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улучшения. </a:t>
            </a:r>
            <a:endParaRPr lang="ru-RU" sz="2200" dirty="0">
              <a:solidFill>
                <a:schemeClr val="accent6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ChangeArrowheads="1"/>
          </p:cNvSpPr>
          <p:nvPr/>
        </p:nvSpPr>
        <p:spPr bwMode="blackWhite">
          <a:xfrm>
            <a:off x="493713" y="1447800"/>
            <a:ext cx="2097087" cy="685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2800"/>
              <a:t>Цель</a:t>
            </a:r>
          </a:p>
        </p:txBody>
      </p:sp>
      <p:sp>
        <p:nvSpPr>
          <p:cNvPr id="27650" name="Rectangle 3"/>
          <p:cNvSpPr>
            <a:spLocks noChangeArrowheads="1"/>
          </p:cNvSpPr>
          <p:nvPr/>
        </p:nvSpPr>
        <p:spPr bwMode="blackWhite">
          <a:xfrm>
            <a:off x="493713" y="2538413"/>
            <a:ext cx="2097087" cy="685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2800"/>
              <a:t>Задачи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blackWhite">
          <a:xfrm>
            <a:off x="493713" y="3629025"/>
            <a:ext cx="2097087" cy="685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2800"/>
              <a:t>Результаты</a:t>
            </a: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blackWhite">
          <a:xfrm>
            <a:off x="493713" y="4719638"/>
            <a:ext cx="2097087" cy="685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2800"/>
              <a:t>Условия</a:t>
            </a:r>
          </a:p>
        </p:txBody>
      </p:sp>
      <p:sp>
        <p:nvSpPr>
          <p:cNvPr id="27653" name="Rectangle 6"/>
          <p:cNvSpPr>
            <a:spLocks noChangeArrowheads="1"/>
          </p:cNvSpPr>
          <p:nvPr/>
        </p:nvSpPr>
        <p:spPr bwMode="black">
          <a:xfrm rot="-5400000">
            <a:off x="6089650" y="3048000"/>
            <a:ext cx="175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2800">
                <a:solidFill>
                  <a:schemeClr val="tx2"/>
                </a:solidFill>
              </a:rPr>
              <a:t>Требуемые ресурсы,</a:t>
            </a:r>
            <a:br>
              <a:rPr lang="ru-RU" sz="2800">
                <a:solidFill>
                  <a:schemeClr val="tx2"/>
                </a:solidFill>
              </a:rPr>
            </a:br>
            <a:r>
              <a:rPr lang="ru-RU" sz="2800">
                <a:solidFill>
                  <a:schemeClr val="tx2"/>
                </a:solidFill>
              </a:rPr>
              <a:t>предположения и риски</a:t>
            </a:r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4638"/>
            <a:ext cx="7772400" cy="6334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Планирование (корректировка)</a:t>
            </a:r>
          </a:p>
        </p:txBody>
      </p:sp>
      <p:sp>
        <p:nvSpPr>
          <p:cNvPr id="27655" name="AutoShape 8"/>
          <p:cNvSpPr>
            <a:spLocks noChangeArrowheads="1"/>
          </p:cNvSpPr>
          <p:nvPr/>
        </p:nvSpPr>
        <p:spPr bwMode="blackWhite">
          <a:xfrm flipV="1">
            <a:off x="2705100" y="3997325"/>
            <a:ext cx="3732213" cy="1203325"/>
          </a:xfrm>
          <a:prstGeom prst="curvedLeftArrow">
            <a:avLst>
              <a:gd name="adj1" fmla="val 20000"/>
              <a:gd name="adj2" fmla="val 40000"/>
              <a:gd name="adj3" fmla="val 103386"/>
            </a:avLst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Perpetua" pitchFamily="18" charset="0"/>
            </a:endParaRPr>
          </a:p>
        </p:txBody>
      </p:sp>
      <p:sp>
        <p:nvSpPr>
          <p:cNvPr id="27656" name="AutoShape 9"/>
          <p:cNvSpPr>
            <a:spLocks noChangeArrowheads="1"/>
          </p:cNvSpPr>
          <p:nvPr/>
        </p:nvSpPr>
        <p:spPr bwMode="blackWhite">
          <a:xfrm flipV="1">
            <a:off x="2700338" y="2819400"/>
            <a:ext cx="3732212" cy="1203325"/>
          </a:xfrm>
          <a:prstGeom prst="curvedLeftArrow">
            <a:avLst>
              <a:gd name="adj1" fmla="val 20000"/>
              <a:gd name="adj2" fmla="val 40000"/>
              <a:gd name="adj3" fmla="val 103386"/>
            </a:avLst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Perpetua" pitchFamily="18" charset="0"/>
            </a:endParaRPr>
          </a:p>
        </p:txBody>
      </p:sp>
      <p:sp>
        <p:nvSpPr>
          <p:cNvPr id="27657" name="AutoShape 10"/>
          <p:cNvSpPr>
            <a:spLocks noChangeArrowheads="1"/>
          </p:cNvSpPr>
          <p:nvPr/>
        </p:nvSpPr>
        <p:spPr bwMode="blackWhite">
          <a:xfrm flipV="1">
            <a:off x="2705100" y="1581150"/>
            <a:ext cx="3732213" cy="1222375"/>
          </a:xfrm>
          <a:prstGeom prst="curvedLeftArrow">
            <a:avLst>
              <a:gd name="adj1" fmla="val 20000"/>
              <a:gd name="adj2" fmla="val 40000"/>
              <a:gd name="adj3" fmla="val 101775"/>
            </a:avLst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Perpetua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69913" y="5661025"/>
            <a:ext cx="8250237" cy="936625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В инновационном менеджменте риски и предположения играют более</a:t>
            </a:r>
            <a:r>
              <a:rPr lang="en-US" sz="2200" dirty="0" smtClean="0">
                <a:solidFill>
                  <a:schemeClr val="accent6"/>
                </a:solidFill>
                <a:latin typeface="Calibri" pitchFamily="34" charset="0"/>
              </a:rPr>
              <a:t> </a:t>
            </a: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значительную роль, чем в бизнесе </a:t>
            </a:r>
            <a:r>
              <a:rPr lang="en-US" sz="2200" dirty="0" smtClean="0">
                <a:solidFill>
                  <a:schemeClr val="accent6"/>
                </a:solidFill>
                <a:latin typeface="Calibri" pitchFamily="34" charset="0"/>
              </a:rPr>
              <a:t>as usual.</a:t>
            </a:r>
            <a:endParaRPr lang="ru-RU" sz="2200" dirty="0">
              <a:solidFill>
                <a:schemeClr val="accent6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274638"/>
            <a:ext cx="8147050" cy="706437"/>
          </a:xfrm>
        </p:spPr>
        <p:txBody>
          <a:bodyPr/>
          <a:lstStyle/>
          <a:p>
            <a:r>
              <a:rPr lang="ru-RU" sz="3600" b="1" smtClean="0">
                <a:solidFill>
                  <a:srgbClr val="C00000"/>
                </a:solidFill>
              </a:rPr>
              <a:t>Цели, задачи и программа(ы)</a:t>
            </a:r>
            <a:endParaRPr lang="en-US" sz="3600" b="1" smtClean="0">
              <a:solidFill>
                <a:srgbClr val="C00000"/>
              </a:solidFill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569325" cy="554355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300" dirty="0">
                <a:solidFill>
                  <a:schemeClr val="accent6"/>
                </a:solidFill>
                <a:latin typeface="Calibri" pitchFamily="34" charset="0"/>
              </a:rPr>
              <a:t>Организация должна установить, внедрить и поддерживать документально оформленные цели и задачи для функций и уровней, для которых это адекватно, в рамках этой организации.</a:t>
            </a:r>
          </a:p>
          <a:p>
            <a:pPr marL="274320" indent="-274320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300" dirty="0">
                <a:solidFill>
                  <a:schemeClr val="accent6"/>
                </a:solidFill>
                <a:latin typeface="Calibri" pitchFamily="34" charset="0"/>
              </a:rPr>
              <a:t>Цели и задачи должны:</a:t>
            </a:r>
          </a:p>
          <a:p>
            <a:pPr marL="548640" lvl="1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300" dirty="0">
                <a:solidFill>
                  <a:schemeClr val="accent6"/>
                </a:solidFill>
                <a:latin typeface="Calibri" pitchFamily="34" charset="0"/>
              </a:rPr>
              <a:t>быть измеримы, если это практически целесообразно,  </a:t>
            </a:r>
          </a:p>
          <a:p>
            <a:pPr marL="548640" lvl="1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300" dirty="0">
                <a:solidFill>
                  <a:schemeClr val="accent6"/>
                </a:solidFill>
                <a:latin typeface="Calibri" pitchFamily="34" charset="0"/>
              </a:rPr>
              <a:t>соответствовать инновационной стратегии, включая соответствие требованиям законодательства и другим требованиям, принятым организацией, и принципу последовательного </a:t>
            </a:r>
            <a:endParaRPr lang="ru-RU" sz="2300" dirty="0" smtClean="0">
              <a:solidFill>
                <a:schemeClr val="accent6"/>
              </a:solidFill>
              <a:latin typeface="Calibri" pitchFamily="34" charset="0"/>
            </a:endParaRPr>
          </a:p>
          <a:p>
            <a:pPr marL="274320" indent="-274320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300" dirty="0">
                <a:solidFill>
                  <a:schemeClr val="accent6"/>
                </a:solidFill>
                <a:latin typeface="Calibri" pitchFamily="34" charset="0"/>
              </a:rPr>
              <a:t>Организация должна разработать, внедрить и поддерживать программу(ы) достижения своих целей и задач. </a:t>
            </a:r>
          </a:p>
          <a:p>
            <a:pPr marL="274320" indent="-274320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300" dirty="0">
                <a:solidFill>
                  <a:schemeClr val="accent6"/>
                </a:solidFill>
                <a:latin typeface="Calibri" pitchFamily="34" charset="0"/>
              </a:rPr>
              <a:t>Программа(ы) должна(ы) включать:</a:t>
            </a:r>
          </a:p>
          <a:p>
            <a:pPr marL="548640" lvl="1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300" dirty="0">
                <a:solidFill>
                  <a:schemeClr val="accent6"/>
                </a:solidFill>
                <a:latin typeface="Calibri" pitchFamily="34" charset="0"/>
              </a:rPr>
              <a:t>распределение ответственности за достижение целей и задач для функций и уровней, для которых это адекватно, в рамках организации</a:t>
            </a:r>
          </a:p>
          <a:p>
            <a:pPr marL="548640" lvl="1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300" dirty="0">
                <a:solidFill>
                  <a:schemeClr val="accent6"/>
                </a:solidFill>
                <a:latin typeface="Calibri" pitchFamily="34" charset="0"/>
              </a:rPr>
              <a:t>средства и сроки, в которые они должны быть достигнуты.</a:t>
            </a:r>
          </a:p>
          <a:p>
            <a:pPr marL="548640" lvl="1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300" dirty="0">
                <a:solidFill>
                  <a:schemeClr val="accent6"/>
                </a:solidFill>
                <a:latin typeface="Calibri" pitchFamily="34" charset="0"/>
              </a:rPr>
              <a:t>улучшения.</a:t>
            </a:r>
            <a:endParaRPr lang="en-US" sz="2300" dirty="0">
              <a:solidFill>
                <a:schemeClr val="accent6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91512" cy="93662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ru-RU" sz="3600" b="1" smtClean="0">
                <a:solidFill>
                  <a:srgbClr val="C00000"/>
                </a:solidFill>
              </a:rPr>
              <a:t>Факторы, способствующие разработке </a:t>
            </a:r>
            <a:br>
              <a:rPr lang="ru-RU" sz="3600" b="1" smtClean="0">
                <a:solidFill>
                  <a:srgbClr val="C00000"/>
                </a:solidFill>
              </a:rPr>
            </a:br>
            <a:r>
              <a:rPr lang="ru-RU" sz="3600" b="1" smtClean="0">
                <a:solidFill>
                  <a:srgbClr val="C00000"/>
                </a:solidFill>
              </a:rPr>
              <a:t>и внедрению инновационных решений</a:t>
            </a:r>
            <a:endParaRPr lang="en-GB" sz="3600" b="1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0825" y="1125538"/>
            <a:ext cx="8785225" cy="5543550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6"/>
                </a:solidFill>
                <a:latin typeface="Calibri" pitchFamily="34" charset="0"/>
              </a:rPr>
              <a:t>В зависимости от масштаба организации и её задач, подразделение, занятое инновацией, может быть, отделом, группой, отдельным разработчиком.</a:t>
            </a:r>
          </a:p>
          <a:p>
            <a:pPr marL="274320" indent="-274320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6"/>
                </a:solidFill>
                <a:latin typeface="Calibri" pitchFamily="34" charset="0"/>
              </a:rPr>
              <a:t>Внедрению инноваций способствует чёткое распределение обязанностей, включая:</a:t>
            </a:r>
          </a:p>
          <a:p>
            <a:pPr marL="548640" lvl="1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600" dirty="0" smtClean="0">
                <a:solidFill>
                  <a:schemeClr val="accent6"/>
                </a:solidFill>
                <a:latin typeface="Calibri" pitchFamily="34" charset="0"/>
              </a:rPr>
              <a:t>ответственность за </a:t>
            </a:r>
            <a:r>
              <a:rPr lang="ru-RU" sz="2600" dirty="0" err="1" smtClean="0">
                <a:solidFill>
                  <a:schemeClr val="accent6"/>
                </a:solidFill>
                <a:latin typeface="Calibri" pitchFamily="34" charset="0"/>
              </a:rPr>
              <a:t>инновационый</a:t>
            </a:r>
            <a:r>
              <a:rPr lang="ru-RU" sz="2600" dirty="0" smtClean="0">
                <a:solidFill>
                  <a:schemeClr val="accent6"/>
                </a:solidFill>
                <a:latin typeface="Calibri" pitchFamily="34" charset="0"/>
              </a:rPr>
              <a:t> процесс в целом;</a:t>
            </a:r>
          </a:p>
          <a:p>
            <a:pPr marL="548640" lvl="1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600" dirty="0" smtClean="0">
                <a:solidFill>
                  <a:schemeClr val="accent6"/>
                </a:solidFill>
                <a:latin typeface="Calibri" pitchFamily="34" charset="0"/>
              </a:rPr>
              <a:t>ответственность за разработку и выполнение конкретных проектов.</a:t>
            </a:r>
          </a:p>
          <a:p>
            <a:pPr marL="274320" indent="-274320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solidFill>
                  <a:schemeClr val="accent6"/>
                </a:solidFill>
                <a:latin typeface="Calibri" pitchFamily="34" charset="0"/>
              </a:rPr>
              <a:t>Ответственность</a:t>
            </a:r>
            <a:r>
              <a:rPr lang="ru-RU" dirty="0" smtClean="0">
                <a:solidFill>
                  <a:schemeClr val="accent6"/>
                </a:solidFill>
                <a:latin typeface="Calibri" pitchFamily="34" charset="0"/>
              </a:rPr>
              <a:t> </a:t>
            </a:r>
            <a:r>
              <a:rPr lang="ru-RU" b="1" dirty="0" smtClean="0">
                <a:solidFill>
                  <a:schemeClr val="accent6"/>
                </a:solidFill>
                <a:latin typeface="Calibri" pitchFamily="34" charset="0"/>
              </a:rPr>
              <a:t>за инновационный процесс в целом включает</a:t>
            </a:r>
            <a:r>
              <a:rPr lang="ru-RU" dirty="0" smtClean="0">
                <a:solidFill>
                  <a:schemeClr val="accent6"/>
                </a:solidFill>
                <a:latin typeface="Calibri" pitchFamily="34" charset="0"/>
              </a:rPr>
              <a:t>:</a:t>
            </a:r>
          </a:p>
          <a:p>
            <a:pPr marL="548640" lvl="1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600" dirty="0" smtClean="0">
                <a:solidFill>
                  <a:schemeClr val="accent6"/>
                </a:solidFill>
                <a:latin typeface="Calibri" pitchFamily="34" charset="0"/>
              </a:rPr>
              <a:t>развитие и поддержание СМИ в соответствии с требованиями стандарта;</a:t>
            </a:r>
          </a:p>
          <a:p>
            <a:pPr marL="548640" lvl="1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600" dirty="0" smtClean="0">
                <a:solidFill>
                  <a:schemeClr val="accent6"/>
                </a:solidFill>
                <a:latin typeface="Calibri" pitchFamily="34" charset="0"/>
              </a:rPr>
              <a:t>осуществление планирования инноваций (включая выделение ресурсов);</a:t>
            </a:r>
          </a:p>
          <a:p>
            <a:pPr marL="548640" lvl="1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600" dirty="0" smtClean="0">
                <a:solidFill>
                  <a:schemeClr val="accent6"/>
                </a:solidFill>
                <a:latin typeface="Calibri" pitchFamily="34" charset="0"/>
              </a:rPr>
              <a:t>инициирование новых разработок в рамках инновационного процесса;</a:t>
            </a:r>
          </a:p>
          <a:p>
            <a:pPr marL="548640" lvl="1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600" dirty="0" smtClean="0">
                <a:solidFill>
                  <a:schemeClr val="accent6"/>
                </a:solidFill>
                <a:latin typeface="Calibri" pitchFamily="34" charset="0"/>
              </a:rPr>
              <a:t>выделение ресурсов и распределение обязанностей между членами проектных групп;</a:t>
            </a:r>
          </a:p>
          <a:p>
            <a:pPr marL="548640" lvl="1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600" dirty="0" smtClean="0">
                <a:solidFill>
                  <a:schemeClr val="accent6"/>
                </a:solidFill>
                <a:latin typeface="Calibri" pitchFamily="34" charset="0"/>
              </a:rPr>
              <a:t>привлечение (в случае необходимости) сторонних экспертов;</a:t>
            </a:r>
          </a:p>
          <a:p>
            <a:pPr marL="548640" lvl="1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600" dirty="0" smtClean="0">
                <a:solidFill>
                  <a:schemeClr val="accent6"/>
                </a:solidFill>
                <a:latin typeface="Calibri" pitchFamily="34" charset="0"/>
              </a:rPr>
              <a:t>координация деятельности различных проектных групп;</a:t>
            </a:r>
          </a:p>
          <a:p>
            <a:pPr marL="548640" lvl="1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600" dirty="0" smtClean="0">
                <a:solidFill>
                  <a:schemeClr val="accent6"/>
                </a:solidFill>
                <a:latin typeface="Calibri" pitchFamily="34" charset="0"/>
              </a:rPr>
              <a:t>отчётность перед высшим руководством о достигнутых результатах. 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539750" y="274638"/>
            <a:ext cx="8147050" cy="1143000"/>
          </a:xfrm>
        </p:spPr>
        <p:txBody>
          <a:bodyPr/>
          <a:lstStyle/>
          <a:p>
            <a:r>
              <a:rPr lang="ru-RU" sz="3600" b="1" smtClean="0">
                <a:solidFill>
                  <a:srgbClr val="C00000"/>
                </a:solidFill>
              </a:rPr>
              <a:t>Распределение ответственности в рамках инновационных проектов</a:t>
            </a:r>
            <a:endParaRPr lang="en-GB" sz="3600" b="1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750" y="1447800"/>
            <a:ext cx="8147050" cy="5076825"/>
          </a:xfrm>
        </p:spPr>
        <p:txBody>
          <a:bodyPr>
            <a:norm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>
                <a:solidFill>
                  <a:schemeClr val="accent6"/>
                </a:solidFill>
                <a:latin typeface="Calibri" pitchFamily="34" charset="0"/>
              </a:rPr>
              <a:t>В рамках каждого инновационного процесса также должно быть организовано распределение </a:t>
            </a: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обязанностей.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При распределении обязанностей во внимание принимаются уровень подготовки, умения</a:t>
            </a:r>
            <a:r>
              <a:rPr lang="ru-RU" sz="2200" dirty="0">
                <a:solidFill>
                  <a:schemeClr val="accent6"/>
                </a:solidFill>
                <a:latin typeface="Calibri" pitchFamily="34" charset="0"/>
              </a:rPr>
              <a:t>, </a:t>
            </a: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навыки, склонности и пр.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В описание проекта должны быть включены, следующие сведения (как минимум):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>
                <a:solidFill>
                  <a:schemeClr val="accent6"/>
                </a:solidFill>
                <a:latin typeface="Calibri" pitchFamily="34" charset="0"/>
              </a:rPr>
              <a:t>ц</a:t>
            </a: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ели и задачи проекта;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>
                <a:solidFill>
                  <a:schemeClr val="accent6"/>
                </a:solidFill>
                <a:latin typeface="Calibri" pitchFamily="34" charset="0"/>
              </a:rPr>
              <a:t>и</a:t>
            </a: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нструменты, методы, подходы, используемые для реализации проекта;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ответственность участников проекта за выполнение тех или иных его частей, этапов и др.;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порядок отчетности о достигнутых результатах.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200" dirty="0">
              <a:solidFill>
                <a:schemeClr val="accent6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147050" cy="1079500"/>
          </a:xfrm>
        </p:spPr>
        <p:txBody>
          <a:bodyPr/>
          <a:lstStyle/>
          <a:p>
            <a:r>
              <a:rPr lang="ru-RU" sz="3600" b="1" smtClean="0">
                <a:solidFill>
                  <a:srgbClr val="C00000"/>
                </a:solidFill>
              </a:rPr>
              <a:t>Интерлюдия: компетенции и компетентность</a:t>
            </a:r>
            <a:endParaRPr lang="en-GB" sz="3600" b="1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750" y="1484313"/>
            <a:ext cx="8280400" cy="5040312"/>
          </a:xfrm>
        </p:spPr>
        <p:txBody>
          <a:bodyPr>
            <a:no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300" dirty="0" smtClean="0">
                <a:solidFill>
                  <a:schemeClr val="accent6"/>
                </a:solidFill>
                <a:latin typeface="Calibri" pitchFamily="34" charset="0"/>
              </a:rPr>
              <a:t>В образовании произошёл переход от оценки результатов обучения по сумме знаний, умений и навыков к перечню компетенций.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b="1" dirty="0" smtClean="0">
                <a:solidFill>
                  <a:schemeClr val="accent6"/>
                </a:solidFill>
                <a:latin typeface="Calibri" pitchFamily="34" charset="0"/>
              </a:rPr>
              <a:t>Компетенция</a:t>
            </a: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 </a:t>
            </a:r>
            <a:r>
              <a:rPr lang="ru-RU" sz="2200" dirty="0">
                <a:solidFill>
                  <a:schemeClr val="accent6"/>
                </a:solidFill>
                <a:latin typeface="Calibri" pitchFamily="34" charset="0"/>
              </a:rPr>
              <a:t>включает совокупность взаимосвязанных качеств личности (знаний, умений, навыков, способов деятельности), задаваемых по отношению к определенному кругу предметов и процессов, и необходимых для качественной продуктивной деятельности по отношению к ним. 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b="1" dirty="0">
                <a:solidFill>
                  <a:schemeClr val="accent6"/>
                </a:solidFill>
                <a:latin typeface="Calibri" pitchFamily="34" charset="0"/>
              </a:rPr>
              <a:t>Компетентность </a:t>
            </a:r>
            <a:r>
              <a:rPr lang="ru-RU" sz="2200" dirty="0">
                <a:solidFill>
                  <a:schemeClr val="accent6"/>
                </a:solidFill>
                <a:latin typeface="Calibri" pitchFamily="34" charset="0"/>
              </a:rPr>
              <a:t>– владение, обладание человеком соответствующей компетенцией, включающей его личностное отношение к ней и предмету деятельности. готовность специалиста включиться в определенную </a:t>
            </a: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деятельность.</a:t>
            </a:r>
            <a:endParaRPr lang="ru-RU" sz="2200" dirty="0">
              <a:solidFill>
                <a:schemeClr val="accent6"/>
              </a:solidFill>
              <a:latin typeface="Calibri" pitchFamily="34" charset="0"/>
            </a:endParaRPr>
          </a:p>
          <a:p>
            <a:pPr marL="274320" lvl="1" indent="0" fontAlgn="auto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200" dirty="0">
              <a:solidFill>
                <a:schemeClr val="accent6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291512" cy="850900"/>
          </a:xfrm>
        </p:spPr>
        <p:txBody>
          <a:bodyPr/>
          <a:lstStyle/>
          <a:p>
            <a:r>
              <a:rPr lang="ru-RU" b="1" smtClean="0">
                <a:solidFill>
                  <a:srgbClr val="C00000"/>
                </a:solidFill>
              </a:rPr>
              <a:t>ЦСМ: виды деятельности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288" y="1125538"/>
            <a:ext cx="8291512" cy="5327650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200" dirty="0" smtClean="0">
                <a:solidFill>
                  <a:schemeClr val="accent6"/>
                </a:solidFill>
                <a:latin typeface="+mj-lt"/>
              </a:rPr>
              <a:t>Обеспечение единства измерений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200" dirty="0" smtClean="0">
                <a:solidFill>
                  <a:schemeClr val="accent6"/>
                </a:solidFill>
                <a:latin typeface="+mj-lt"/>
              </a:rPr>
              <a:t>Испытание пищевой продукции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200" dirty="0" smtClean="0">
                <a:solidFill>
                  <a:schemeClr val="accent6"/>
                </a:solidFill>
                <a:latin typeface="+mj-lt"/>
              </a:rPr>
              <a:t>Испытание промышленной продукции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200" dirty="0" smtClean="0">
                <a:solidFill>
                  <a:schemeClr val="accent6"/>
                </a:solidFill>
                <a:latin typeface="+mj-lt"/>
              </a:rPr>
              <a:t>Метрологическое обеспечение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200" dirty="0" smtClean="0">
                <a:solidFill>
                  <a:schemeClr val="accent6"/>
                </a:solidFill>
                <a:latin typeface="+mj-lt"/>
              </a:rPr>
              <a:t>Стандартизация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200" dirty="0" smtClean="0">
                <a:solidFill>
                  <a:schemeClr val="accent6"/>
                </a:solidFill>
                <a:latin typeface="+mj-lt"/>
              </a:rPr>
              <a:t>Каталогизация продукции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200" dirty="0" smtClean="0">
                <a:solidFill>
                  <a:schemeClr val="accent6"/>
                </a:solidFill>
                <a:latin typeface="+mj-lt"/>
              </a:rPr>
              <a:t>Сертификация продукции, услуг и систем менеджмента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200" dirty="0">
                <a:solidFill>
                  <a:schemeClr val="accent6"/>
                </a:solidFill>
                <a:latin typeface="+mj-lt"/>
              </a:rPr>
              <a:t>Оценка компетентности лабораторий</a:t>
            </a:r>
            <a:endParaRPr lang="en-US" sz="3200" dirty="0">
              <a:solidFill>
                <a:schemeClr val="accent6"/>
              </a:solidFill>
              <a:latin typeface="+mj-lt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200" dirty="0" smtClean="0">
                <a:solidFill>
                  <a:schemeClr val="accent6"/>
                </a:solidFill>
                <a:latin typeface="+mj-lt"/>
              </a:rPr>
              <a:t>Обучение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200" dirty="0" smtClean="0">
                <a:solidFill>
                  <a:srgbClr val="C00000"/>
                </a:solidFill>
                <a:latin typeface="+mj-lt"/>
              </a:rPr>
              <a:t>Содействие продвижению инновационных технологий, продукции, услуг, стандартов и систем менеджмента в области инноваций </a:t>
            </a:r>
            <a:endParaRPr lang="ru-RU" sz="3200" dirty="0">
              <a:solidFill>
                <a:srgbClr val="C00000"/>
              </a:solidFill>
              <a:latin typeface="+mj-lt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sz="3200" b="1" dirty="0" smtClean="0">
              <a:solidFill>
                <a:schemeClr val="accent6"/>
              </a:solidFill>
              <a:latin typeface="+mj-lt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sz="3200" b="1" dirty="0" smtClean="0">
              <a:solidFill>
                <a:schemeClr val="accent6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35975" cy="9810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600" b="1" smtClean="0">
                <a:solidFill>
                  <a:srgbClr val="C00000"/>
                </a:solidFill>
              </a:rPr>
              <a:t>Квалификация и заинтересованность персонала</a:t>
            </a:r>
            <a:endParaRPr lang="en-GB" sz="3600" b="1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0825" y="1052513"/>
            <a:ext cx="8642350" cy="5616575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90000"/>
              </a:lnSpc>
              <a:spcBef>
                <a:spcPts val="1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100" dirty="0" smtClean="0">
                <a:solidFill>
                  <a:schemeClr val="accent6"/>
                </a:solidFill>
                <a:latin typeface="Calibri" pitchFamily="34" charset="0"/>
              </a:rPr>
              <a:t>Обеспечение необходимой квалификации / компетенций персонала:</a:t>
            </a:r>
            <a:endParaRPr lang="ru-RU" sz="2100" dirty="0">
              <a:solidFill>
                <a:schemeClr val="accent6"/>
              </a:solidFill>
              <a:latin typeface="Calibri" pitchFamily="34" charset="0"/>
            </a:endParaRPr>
          </a:p>
          <a:p>
            <a:pPr marL="548640" lvl="1" fontAlgn="auto">
              <a:lnSpc>
                <a:spcPct val="90000"/>
              </a:lnSpc>
              <a:spcBef>
                <a:spcPts val="1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100" dirty="0">
                <a:solidFill>
                  <a:schemeClr val="accent6"/>
                </a:solidFill>
                <a:latin typeface="Calibri" pitchFamily="34" charset="0"/>
              </a:rPr>
              <a:t>Определение необходимых компетенций персонала и повышение квалификации в необходимых </a:t>
            </a:r>
            <a:r>
              <a:rPr lang="ru-RU" sz="2100" dirty="0" smtClean="0">
                <a:solidFill>
                  <a:schemeClr val="accent6"/>
                </a:solidFill>
                <a:latin typeface="Calibri" pitchFamily="34" charset="0"/>
              </a:rPr>
              <a:t>случаях.</a:t>
            </a:r>
            <a:endParaRPr lang="ru-RU" sz="2100" dirty="0">
              <a:solidFill>
                <a:schemeClr val="accent6"/>
              </a:solidFill>
              <a:latin typeface="Calibri" pitchFamily="34" charset="0"/>
            </a:endParaRPr>
          </a:p>
          <a:p>
            <a:pPr marL="548640" lvl="1" fontAlgn="auto">
              <a:lnSpc>
                <a:spcPct val="90000"/>
              </a:lnSpc>
              <a:spcBef>
                <a:spcPts val="1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100" dirty="0">
                <a:solidFill>
                  <a:schemeClr val="accent6"/>
                </a:solidFill>
                <a:latin typeface="Calibri" pitchFamily="34" charset="0"/>
              </a:rPr>
              <a:t>Оценка эффективности повышения квалификации с соответствия приобретённых компетенций задачам инновационного </a:t>
            </a:r>
            <a:r>
              <a:rPr lang="ru-RU" sz="2100" dirty="0" smtClean="0">
                <a:solidFill>
                  <a:schemeClr val="accent6"/>
                </a:solidFill>
                <a:latin typeface="Calibri" pitchFamily="34" charset="0"/>
              </a:rPr>
              <a:t>процесса. </a:t>
            </a:r>
            <a:endParaRPr lang="ru-RU" sz="2100" dirty="0">
              <a:solidFill>
                <a:schemeClr val="accent6"/>
              </a:solidFill>
              <a:latin typeface="Calibri" pitchFamily="34" charset="0"/>
            </a:endParaRPr>
          </a:p>
          <a:p>
            <a:pPr marL="274320" indent="-274320" fontAlgn="auto">
              <a:lnSpc>
                <a:spcPct val="90000"/>
              </a:lnSpc>
              <a:spcBef>
                <a:spcPts val="1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100" dirty="0">
                <a:solidFill>
                  <a:schemeClr val="accent6"/>
                </a:solidFill>
                <a:latin typeface="Calibri" pitchFamily="34" charset="0"/>
              </a:rPr>
              <a:t>Д</a:t>
            </a:r>
            <a:r>
              <a:rPr lang="ru-RU" sz="2100" dirty="0" smtClean="0">
                <a:solidFill>
                  <a:schemeClr val="accent6"/>
                </a:solidFill>
                <a:latin typeface="Calibri" pitchFamily="34" charset="0"/>
              </a:rPr>
              <a:t>ополнительные факторы:</a:t>
            </a:r>
          </a:p>
          <a:p>
            <a:pPr marL="548640" lvl="1" fontAlgn="auto">
              <a:lnSpc>
                <a:spcPct val="90000"/>
              </a:lnSpc>
              <a:spcBef>
                <a:spcPts val="1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100" dirty="0" smtClean="0">
                <a:solidFill>
                  <a:schemeClr val="accent6"/>
                </a:solidFill>
                <a:latin typeface="Calibri" pitchFamily="34" charset="0"/>
              </a:rPr>
              <a:t>Информированность </a:t>
            </a:r>
            <a:r>
              <a:rPr lang="ru-RU" sz="2100" dirty="0">
                <a:solidFill>
                  <a:schemeClr val="accent6"/>
                </a:solidFill>
                <a:latin typeface="Calibri" pitchFamily="34" charset="0"/>
              </a:rPr>
              <a:t>и заинтересованность  персонала</a:t>
            </a:r>
            <a:r>
              <a:rPr lang="ru-RU" sz="2100" dirty="0" smtClean="0">
                <a:solidFill>
                  <a:schemeClr val="accent6"/>
                </a:solidFill>
                <a:latin typeface="Calibri" pitchFamily="34" charset="0"/>
              </a:rPr>
              <a:t>. </a:t>
            </a:r>
            <a:r>
              <a:rPr lang="ru-RU" sz="2100" dirty="0">
                <a:solidFill>
                  <a:schemeClr val="accent6"/>
                </a:solidFill>
                <a:latin typeface="Calibri" pitchFamily="34" charset="0"/>
              </a:rPr>
              <a:t>Обеспечение доступа к информации (в том числе, получаемой от руководства).</a:t>
            </a:r>
          </a:p>
          <a:p>
            <a:pPr marL="548640" lvl="1" fontAlgn="auto">
              <a:lnSpc>
                <a:spcPct val="90000"/>
              </a:lnSpc>
              <a:spcBef>
                <a:spcPts val="1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100" dirty="0" smtClean="0">
                <a:solidFill>
                  <a:schemeClr val="accent6"/>
                </a:solidFill>
                <a:latin typeface="Calibri" pitchFamily="34" charset="0"/>
              </a:rPr>
              <a:t>Эффективные </a:t>
            </a:r>
            <a:r>
              <a:rPr lang="ru-RU" sz="2100" dirty="0">
                <a:solidFill>
                  <a:schemeClr val="accent6"/>
                </a:solidFill>
                <a:latin typeface="Calibri" pitchFamily="34" charset="0"/>
              </a:rPr>
              <a:t>внутренние и внешние коммуникации. </a:t>
            </a:r>
          </a:p>
          <a:p>
            <a:pPr marL="548640" lvl="1" fontAlgn="auto">
              <a:lnSpc>
                <a:spcPct val="90000"/>
              </a:lnSpc>
              <a:spcBef>
                <a:spcPts val="1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100" dirty="0">
                <a:solidFill>
                  <a:schemeClr val="accent6"/>
                </a:solidFill>
                <a:latin typeface="Calibri" pitchFamily="34" charset="0"/>
              </a:rPr>
              <a:t>Эффективный документооборот, документальное фиксирование удачных и ошибочных идей, положительных и отрицательных результатов. </a:t>
            </a:r>
          </a:p>
          <a:p>
            <a:pPr marL="548640" lvl="1" fontAlgn="auto">
              <a:lnSpc>
                <a:spcPct val="90000"/>
              </a:lnSpc>
              <a:spcBef>
                <a:spcPts val="1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100" dirty="0">
                <a:solidFill>
                  <a:schemeClr val="accent6"/>
                </a:solidFill>
                <a:latin typeface="Calibri" pitchFamily="34" charset="0"/>
              </a:rPr>
              <a:t>Подход к человеческим ресурсам как к стратегическим:</a:t>
            </a:r>
          </a:p>
          <a:p>
            <a:pPr marL="548640" lvl="1" fontAlgn="auto">
              <a:lnSpc>
                <a:spcPct val="90000"/>
              </a:lnSpc>
              <a:spcBef>
                <a:spcPts val="1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100" dirty="0">
                <a:solidFill>
                  <a:schemeClr val="accent6"/>
                </a:solidFill>
                <a:latin typeface="Calibri" pitchFamily="34" charset="0"/>
              </a:rPr>
              <a:t>Поддержка творческих способностей (креативности)</a:t>
            </a:r>
          </a:p>
          <a:p>
            <a:pPr marL="548640" lvl="1" fontAlgn="auto">
              <a:lnSpc>
                <a:spcPct val="90000"/>
              </a:lnSpc>
              <a:spcBef>
                <a:spcPts val="1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100" dirty="0">
                <a:solidFill>
                  <a:schemeClr val="accent6"/>
                </a:solidFill>
                <a:latin typeface="Calibri" pitchFamily="34" charset="0"/>
              </a:rPr>
              <a:t>Создания условий труда, способствующих творчеству.</a:t>
            </a:r>
          </a:p>
          <a:p>
            <a:pPr marL="548640" lvl="1" fontAlgn="auto">
              <a:lnSpc>
                <a:spcPct val="90000"/>
              </a:lnSpc>
              <a:spcBef>
                <a:spcPts val="1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100" dirty="0">
                <a:solidFill>
                  <a:schemeClr val="accent6"/>
                </a:solidFill>
                <a:latin typeface="Calibri" pitchFamily="34" charset="0"/>
              </a:rPr>
              <a:t>Поддержка атмосферы открытости, обсуждений, дискуссий.</a:t>
            </a:r>
          </a:p>
          <a:p>
            <a:pPr marL="548640" lvl="1" fontAlgn="auto">
              <a:lnSpc>
                <a:spcPct val="90000"/>
              </a:lnSpc>
              <a:spcBef>
                <a:spcPts val="1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100" dirty="0">
                <a:solidFill>
                  <a:schemeClr val="accent6"/>
                </a:solidFill>
                <a:latin typeface="Calibri" pitchFamily="34" charset="0"/>
              </a:rPr>
              <a:t>Поддержка инициатив, организация презентаций и пр.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sz="2000" dirty="0">
              <a:solidFill>
                <a:schemeClr val="accent6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8218487" cy="706437"/>
          </a:xfrm>
        </p:spPr>
        <p:txBody>
          <a:bodyPr/>
          <a:lstStyle/>
          <a:p>
            <a:r>
              <a:rPr lang="ru-RU" sz="3600" b="1" smtClean="0">
                <a:solidFill>
                  <a:srgbClr val="C00000"/>
                </a:solidFill>
              </a:rPr>
              <a:t>Интеллектуальная собственность</a:t>
            </a:r>
            <a:endParaRPr lang="en-GB" sz="3600" b="1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288" y="981075"/>
            <a:ext cx="8291512" cy="5616575"/>
          </a:xfrm>
        </p:spPr>
        <p:txBody>
          <a:bodyPr>
            <a:noAutofit/>
          </a:bodyPr>
          <a:lstStyle/>
          <a:p>
            <a:pPr marL="274320" indent="-274320" fontAlgn="auto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В организации должен быть налажен процесс управления интеллектуальной собственностью, включая её создание, охрану, передачу прав и т.п.</a:t>
            </a:r>
          </a:p>
          <a:p>
            <a:pPr marL="274320" indent="-274320" fontAlgn="auto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Сотрудники должны осознавать необходимость защиты интеллектуальной собственности от внешних заинтересованных сторон и риск потерь, обусловленных разглашением сведений о такой собственности, ноу-хау и пр.</a:t>
            </a:r>
          </a:p>
          <a:p>
            <a:pPr marL="548640" lvl="1" fontAlgn="auto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Интеллектуальная собственность – исключительное </a:t>
            </a:r>
            <a:r>
              <a:rPr lang="ru-RU" sz="2200" dirty="0">
                <a:solidFill>
                  <a:schemeClr val="accent6"/>
                </a:solidFill>
                <a:latin typeface="Calibri" pitchFamily="34" charset="0"/>
              </a:rPr>
              <a:t>право гражданина или юридического лица на результаты интеллектуальной деятельности и приравненные к ним средства индивидуализации юридического лица. продукции, выполняемых работ или услуг </a:t>
            </a: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 знак обслуживания и т.п.). </a:t>
            </a:r>
          </a:p>
          <a:p>
            <a:pPr marL="548640" lvl="1" fontAlgn="auto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Ноу-хау </a:t>
            </a:r>
            <a:r>
              <a:rPr lang="ru-RU" sz="2200" dirty="0">
                <a:solidFill>
                  <a:schemeClr val="accent6"/>
                </a:solidFill>
                <a:latin typeface="Calibri" pitchFamily="34" charset="0"/>
              </a:rPr>
              <a:t>- совокупность технических, коммерческих и иных знаний, необходимых для организации того или иного вида производства, оформленных в виде технической, но не запатентованной документации. </a:t>
            </a:r>
            <a:endParaRPr lang="ru-RU" sz="2200" dirty="0" smtClean="0">
              <a:solidFill>
                <a:schemeClr val="accent6"/>
              </a:solidFill>
              <a:latin typeface="Calibri" pitchFamily="34" charset="0"/>
            </a:endParaRPr>
          </a:p>
          <a:p>
            <a:pPr marL="274320" indent="-274320" fontAlgn="auto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При развитии сотрудничества с внешней средой вопросы защиты интеллектуальной собственности должны быть оговорены особо.</a:t>
            </a:r>
            <a:endParaRPr lang="ru-RU" sz="2200" dirty="0">
              <a:solidFill>
                <a:schemeClr val="accent6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7875"/>
          </a:xfrm>
        </p:spPr>
        <p:txBody>
          <a:bodyPr/>
          <a:lstStyle/>
          <a:p>
            <a:r>
              <a:rPr lang="ru-RU" b="1" smtClean="0">
                <a:solidFill>
                  <a:srgbClr val="C00000"/>
                </a:solidFill>
              </a:rPr>
              <a:t>Инновационный процесс</a:t>
            </a:r>
            <a:endParaRPr lang="en-GB" b="1" smtClean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0" y="4895850"/>
            <a:ext cx="8993188" cy="1628775"/>
          </a:xfrm>
        </p:spPr>
        <p:txBody>
          <a:bodyPr>
            <a:norm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ru-RU" sz="2100" b="1" smtClean="0">
                <a:solidFill>
                  <a:srgbClr val="C00000"/>
                </a:solidFill>
                <a:latin typeface="Calibri" pitchFamily="34" charset="0"/>
              </a:rPr>
              <a:t>От идеи к инновационному результату</a:t>
            </a:r>
          </a:p>
          <a:p>
            <a:pPr marL="0" indent="0" algn="ctr">
              <a:buFont typeface="Wingdings 2" pitchFamily="18" charset="2"/>
              <a:buNone/>
            </a:pPr>
            <a:endParaRPr lang="ru-RU" sz="2100" b="1" smtClean="0">
              <a:solidFill>
                <a:srgbClr val="C00000"/>
              </a:solidFill>
              <a:latin typeface="Calibri" pitchFamily="34" charset="0"/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ru-RU" sz="2100" b="1" smtClean="0">
                <a:solidFill>
                  <a:srgbClr val="C00000"/>
                </a:solidFill>
                <a:latin typeface="Calibri" pitchFamily="34" charset="0"/>
              </a:rPr>
              <a:t>Развитие идеи – разработка проектов – защита и использование – вывод на рынок </a:t>
            </a:r>
            <a:endParaRPr lang="en-GB" sz="2100" b="1" smtClean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196975"/>
            <a:ext cx="8842375" cy="369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291512" cy="5619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Управление идеями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0825" y="836613"/>
            <a:ext cx="8642350" cy="5761037"/>
          </a:xfrm>
        </p:spPr>
        <p:txBody>
          <a:bodyPr>
            <a:noAutofit/>
          </a:bodyPr>
          <a:lstStyle/>
          <a:p>
            <a:pPr marL="274320" indent="-274320" fontAlgn="auto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100" dirty="0">
                <a:solidFill>
                  <a:schemeClr val="accent6"/>
                </a:solidFill>
                <a:latin typeface="Calibri" pitchFamily="34" charset="0"/>
              </a:rPr>
              <a:t>Управление идеями включает формулирование, уточнение, оценку и выбор новой идеи для последующей реализации </a:t>
            </a:r>
            <a:r>
              <a:rPr lang="ru-RU" sz="2100" dirty="0" smtClean="0">
                <a:solidFill>
                  <a:schemeClr val="accent6"/>
                </a:solidFill>
                <a:latin typeface="Calibri" pitchFamily="34" charset="0"/>
              </a:rPr>
              <a:t>(из всего спектра </a:t>
            </a:r>
            <a:r>
              <a:rPr lang="ru-RU" sz="2100" dirty="0">
                <a:solidFill>
                  <a:schemeClr val="accent6"/>
                </a:solidFill>
                <a:latin typeface="Calibri" pitchFamily="34" charset="0"/>
              </a:rPr>
              <a:t>предложений).</a:t>
            </a:r>
          </a:p>
          <a:p>
            <a:pPr marL="274320" indent="-274320" fontAlgn="auto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100" dirty="0">
                <a:solidFill>
                  <a:schemeClr val="accent6"/>
                </a:solidFill>
                <a:latin typeface="Calibri" pitchFamily="34" charset="0"/>
              </a:rPr>
              <a:t>Управление </a:t>
            </a:r>
            <a:r>
              <a:rPr lang="ru-RU" sz="2100" dirty="0" smtClean="0">
                <a:solidFill>
                  <a:schemeClr val="accent6"/>
                </a:solidFill>
                <a:latin typeface="Calibri" pitchFamily="34" charset="0"/>
              </a:rPr>
              <a:t>позволяет </a:t>
            </a:r>
            <a:r>
              <a:rPr lang="ru-RU" sz="2100" dirty="0">
                <a:solidFill>
                  <a:schemeClr val="accent6"/>
                </a:solidFill>
                <a:latin typeface="Calibri" pitchFamily="34" charset="0"/>
              </a:rPr>
              <a:t>наладить поток идей, пригодных для реализации. При управлении определяют:</a:t>
            </a:r>
          </a:p>
          <a:p>
            <a:pPr marL="548640" lvl="1" fontAlgn="auto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100" dirty="0" smtClean="0">
                <a:solidFill>
                  <a:schemeClr val="accent6"/>
                </a:solidFill>
                <a:latin typeface="Calibri" pitchFamily="34" charset="0"/>
              </a:rPr>
              <a:t>характер идей </a:t>
            </a:r>
            <a:r>
              <a:rPr lang="ru-RU" sz="2100" dirty="0">
                <a:solidFill>
                  <a:schemeClr val="accent6"/>
                </a:solidFill>
                <a:latin typeface="Calibri" pitchFamily="34" charset="0"/>
              </a:rPr>
              <a:t>(общие или целенаправленно посвящённые решению конкретной задачи</a:t>
            </a:r>
            <a:r>
              <a:rPr lang="ru-RU" sz="2100" dirty="0" smtClean="0">
                <a:solidFill>
                  <a:schemeClr val="accent6"/>
                </a:solidFill>
                <a:latin typeface="Calibri" pitchFamily="34" charset="0"/>
              </a:rPr>
              <a:t>);</a:t>
            </a:r>
            <a:endParaRPr lang="ru-RU" sz="2100" dirty="0">
              <a:solidFill>
                <a:schemeClr val="accent6"/>
              </a:solidFill>
              <a:latin typeface="Calibri" pitchFamily="34" charset="0"/>
            </a:endParaRPr>
          </a:p>
          <a:p>
            <a:pPr marL="548640" lvl="1" fontAlgn="auto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100" dirty="0" smtClean="0">
                <a:solidFill>
                  <a:schemeClr val="accent6"/>
                </a:solidFill>
                <a:latin typeface="Calibri" pitchFamily="34" charset="0"/>
              </a:rPr>
              <a:t>частоту сбора </a:t>
            </a:r>
            <a:r>
              <a:rPr lang="ru-RU" sz="2100" dirty="0">
                <a:solidFill>
                  <a:schemeClr val="accent6"/>
                </a:solidFill>
                <a:latin typeface="Calibri" pitchFamily="34" charset="0"/>
              </a:rPr>
              <a:t>идей, их оценки и отбора для дальнейшего </a:t>
            </a:r>
            <a:r>
              <a:rPr lang="ru-RU" sz="2100" dirty="0" smtClean="0">
                <a:solidFill>
                  <a:schemeClr val="accent6"/>
                </a:solidFill>
                <a:latin typeface="Calibri" pitchFamily="34" charset="0"/>
              </a:rPr>
              <a:t>развития;</a:t>
            </a:r>
            <a:endParaRPr lang="ru-RU" sz="2100" dirty="0">
              <a:solidFill>
                <a:schemeClr val="accent6"/>
              </a:solidFill>
              <a:latin typeface="Calibri" pitchFamily="34" charset="0"/>
            </a:endParaRPr>
          </a:p>
          <a:p>
            <a:pPr marL="548640" lvl="1" fontAlgn="auto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100" dirty="0" smtClean="0">
                <a:solidFill>
                  <a:schemeClr val="accent6"/>
                </a:solidFill>
                <a:latin typeface="Calibri" pitchFamily="34" charset="0"/>
              </a:rPr>
              <a:t>источники </a:t>
            </a:r>
            <a:r>
              <a:rPr lang="ru-RU" sz="2100" dirty="0">
                <a:solidFill>
                  <a:schemeClr val="accent6"/>
                </a:solidFill>
                <a:latin typeface="Calibri" pitchFamily="34" charset="0"/>
              </a:rPr>
              <a:t>идей (внутренние, основанные на творчестве персонала, и внешние, доступ к которым получен в результате разведки или сотрудничества</a:t>
            </a:r>
            <a:r>
              <a:rPr lang="ru-RU" sz="2100" dirty="0" smtClean="0">
                <a:solidFill>
                  <a:schemeClr val="accent6"/>
                </a:solidFill>
                <a:latin typeface="Calibri" pitchFamily="34" charset="0"/>
              </a:rPr>
              <a:t>);</a:t>
            </a:r>
            <a:endParaRPr lang="ru-RU" sz="2100" dirty="0">
              <a:solidFill>
                <a:schemeClr val="accent6"/>
              </a:solidFill>
              <a:latin typeface="Calibri" pitchFamily="34" charset="0"/>
            </a:endParaRPr>
          </a:p>
          <a:p>
            <a:pPr marL="548640" lvl="1" fontAlgn="auto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100" dirty="0" smtClean="0">
                <a:solidFill>
                  <a:schemeClr val="accent6"/>
                </a:solidFill>
                <a:latin typeface="Calibri" pitchFamily="34" charset="0"/>
              </a:rPr>
              <a:t>способы </a:t>
            </a:r>
            <a:r>
              <a:rPr lang="ru-RU" sz="2100" dirty="0">
                <a:solidFill>
                  <a:schemeClr val="accent6"/>
                </a:solidFill>
                <a:latin typeface="Calibri" pitchFamily="34" charset="0"/>
              </a:rPr>
              <a:t>защиты (интеллектуальной </a:t>
            </a:r>
            <a:r>
              <a:rPr lang="ru-RU" sz="2100" dirty="0" smtClean="0">
                <a:solidFill>
                  <a:schemeClr val="accent6"/>
                </a:solidFill>
                <a:latin typeface="Calibri" pitchFamily="34" charset="0"/>
              </a:rPr>
              <a:t>собственности) до </a:t>
            </a:r>
            <a:r>
              <a:rPr lang="ru-RU" sz="2100" dirty="0">
                <a:solidFill>
                  <a:schemeClr val="accent6"/>
                </a:solidFill>
                <a:latin typeface="Calibri" pitchFamily="34" charset="0"/>
              </a:rPr>
              <a:t>начала распространения идеи внутри организации и во внешней </a:t>
            </a:r>
            <a:r>
              <a:rPr lang="ru-RU" sz="2100" dirty="0" smtClean="0">
                <a:solidFill>
                  <a:schemeClr val="accent6"/>
                </a:solidFill>
                <a:latin typeface="Calibri" pitchFamily="34" charset="0"/>
              </a:rPr>
              <a:t>среде.</a:t>
            </a:r>
            <a:endParaRPr lang="ru-RU" sz="2100" dirty="0">
              <a:solidFill>
                <a:schemeClr val="accent6"/>
              </a:solidFill>
              <a:latin typeface="Calibri" pitchFamily="34" charset="0"/>
            </a:endParaRPr>
          </a:p>
          <a:p>
            <a:pPr marL="274320" indent="-274320" fontAlgn="auto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100" dirty="0">
                <a:solidFill>
                  <a:schemeClr val="accent6"/>
                </a:solidFill>
                <a:latin typeface="Calibri" pitchFamily="34" charset="0"/>
              </a:rPr>
              <a:t>Критерии оценки идей </a:t>
            </a:r>
            <a:r>
              <a:rPr lang="ru-RU" sz="2100" dirty="0" smtClean="0">
                <a:solidFill>
                  <a:schemeClr val="accent6"/>
                </a:solidFill>
                <a:latin typeface="Calibri" pitchFamily="34" charset="0"/>
              </a:rPr>
              <a:t>включают соответствие </a:t>
            </a:r>
            <a:r>
              <a:rPr lang="ru-RU" sz="2100" dirty="0">
                <a:solidFill>
                  <a:schemeClr val="accent6"/>
                </a:solidFill>
                <a:latin typeface="Calibri" pitchFamily="34" charset="0"/>
              </a:rPr>
              <a:t>стратегии развития организации и инновационной стратегии, технологические возможности, необходимые для реализации ресурсы, маркетинговые возможности, выгода и пр</a:t>
            </a:r>
            <a:r>
              <a:rPr lang="ru-RU" sz="2100" dirty="0" smtClean="0">
                <a:solidFill>
                  <a:schemeClr val="accent6"/>
                </a:solidFill>
                <a:latin typeface="Calibri" pitchFamily="34" charset="0"/>
              </a:rPr>
              <a:t>..</a:t>
            </a:r>
            <a:endParaRPr lang="ru-RU" sz="2100" dirty="0">
              <a:solidFill>
                <a:schemeClr val="accent6"/>
              </a:solidFill>
              <a:latin typeface="Calibri" pitchFamily="34" charset="0"/>
            </a:endParaRPr>
          </a:p>
          <a:p>
            <a:pPr marL="274320" indent="-274320" fontAlgn="auto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100" dirty="0">
                <a:solidFill>
                  <a:schemeClr val="accent6"/>
                </a:solidFill>
                <a:latin typeface="Calibri" pitchFamily="34" charset="0"/>
              </a:rPr>
              <a:t>Далеко не все идеи можно преобразовать в инновации, поэтому процедуры оценки,  сравнительного анализа и отбора идей должны быть тщательно проработаны.</a:t>
            </a:r>
          </a:p>
          <a:p>
            <a:pPr marL="274320" indent="-274320" fontAlgn="auto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100" dirty="0">
                <a:solidFill>
                  <a:schemeClr val="accent6"/>
                </a:solidFill>
                <a:latin typeface="Calibri" pitchFamily="34" charset="0"/>
              </a:rPr>
              <a:t>Отобранные для дальнейшего развития идеи </a:t>
            </a:r>
            <a:r>
              <a:rPr lang="ru-RU" sz="2100" dirty="0" smtClean="0">
                <a:solidFill>
                  <a:schemeClr val="accent6"/>
                </a:solidFill>
                <a:latin typeface="Calibri" pitchFamily="34" charset="0"/>
              </a:rPr>
              <a:t>поступают «на вход» инновационного процесса.</a:t>
            </a:r>
            <a:endParaRPr lang="en-GB" sz="2100" dirty="0">
              <a:solidFill>
                <a:schemeClr val="accent6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940800" cy="11430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ru-RU" b="1" smtClean="0">
                <a:solidFill>
                  <a:srgbClr val="C00000"/>
                </a:solidFill>
              </a:rPr>
              <a:t>Взаимосвязь стадий инновационных проектов: </a:t>
            </a:r>
            <a:r>
              <a:rPr lang="en-GB" b="1" smtClean="0">
                <a:solidFill>
                  <a:srgbClr val="C00000"/>
                </a:solidFill>
                <a:latin typeface="Calibri" pitchFamily="34" charset="0"/>
              </a:rPr>
              <a:t>BS 7000-1:2008</a:t>
            </a:r>
            <a:r>
              <a:rPr lang="ru-RU" b="1" smtClean="0">
                <a:solidFill>
                  <a:srgbClr val="C00000"/>
                </a:solidFill>
              </a:rPr>
              <a:t> </a:t>
            </a:r>
            <a:endParaRPr lang="en-GB" b="1" smtClean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6866" name="Content Placeholder 2"/>
          <p:cNvSpPr>
            <a:spLocks noGrp="1"/>
          </p:cNvSpPr>
          <p:nvPr>
            <p:ph sz="quarter" idx="1"/>
          </p:nvPr>
        </p:nvSpPr>
        <p:spPr>
          <a:xfrm>
            <a:off x="23813" y="5445125"/>
            <a:ext cx="8940800" cy="1152525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z="1800" smtClean="0">
                <a:latin typeface="Calibri" pitchFamily="34" charset="0"/>
              </a:rPr>
              <a:t>1. Понимание сути новых возможностей – 2. Технико-экономическая оценка – 3. Анализ вариантов достижения цели – 4. Детальная проработка проекта – 5. Выполнение проекта и создание продукта. – 6. Последовательное улучшение продукта.  - 7. Прекращение выпуска продукта. Пересмотр проекта и анализ опыта.</a:t>
            </a:r>
            <a:endParaRPr lang="en-GB" sz="1800" smtClean="0">
              <a:latin typeface="Calibri" pitchFamily="34" charset="0"/>
            </a:endParaRPr>
          </a:p>
        </p:txBody>
      </p:sp>
      <p:pic>
        <p:nvPicPr>
          <p:cNvPr id="3686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400" y="1382713"/>
            <a:ext cx="9096375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2339975" y="1557338"/>
            <a:ext cx="1584325" cy="574675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47650" y="1568450"/>
            <a:ext cx="1584325" cy="576263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6875463" y="1573213"/>
            <a:ext cx="1584325" cy="574675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116013" y="3716338"/>
            <a:ext cx="0" cy="5762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348038" y="3716338"/>
            <a:ext cx="0" cy="5762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356100" y="3573463"/>
            <a:ext cx="647700" cy="5762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651500" y="3716338"/>
            <a:ext cx="0" cy="5762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6588125" y="3573463"/>
            <a:ext cx="576263" cy="5762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323850" y="274638"/>
            <a:ext cx="8362950" cy="777875"/>
          </a:xfrm>
        </p:spPr>
        <p:txBody>
          <a:bodyPr/>
          <a:lstStyle/>
          <a:p>
            <a:r>
              <a:rPr lang="ru-RU" sz="3600" b="1" smtClean="0">
                <a:solidFill>
                  <a:srgbClr val="C00000"/>
                </a:solidFill>
              </a:rPr>
              <a:t>Методология инновационных проектов</a:t>
            </a:r>
            <a:endParaRPr lang="en-GB" sz="3600" b="1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288" y="1052513"/>
            <a:ext cx="8291512" cy="5545137"/>
          </a:xfrm>
        </p:spPr>
        <p:txBody>
          <a:bodyPr>
            <a:normAutofit fontScale="6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700" dirty="0">
                <a:solidFill>
                  <a:schemeClr val="accent6"/>
                </a:solidFill>
                <a:latin typeface="Calibri" pitchFamily="34" charset="0"/>
              </a:rPr>
              <a:t>В каждой организация следует разработать (выбрать) </a:t>
            </a:r>
            <a:r>
              <a:rPr lang="ru-RU" sz="3700" b="1" dirty="0">
                <a:solidFill>
                  <a:schemeClr val="accent6"/>
                </a:solidFill>
                <a:latin typeface="Calibri" pitchFamily="34" charset="0"/>
              </a:rPr>
              <a:t>методологию преобразования идей в инновации</a:t>
            </a:r>
            <a:r>
              <a:rPr lang="ru-RU" sz="3700" dirty="0" smtClean="0">
                <a:solidFill>
                  <a:schemeClr val="accent6"/>
                </a:solidFill>
                <a:latin typeface="Calibri" pitchFamily="34" charset="0"/>
              </a:rPr>
              <a:t>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700" dirty="0" smtClean="0">
                <a:solidFill>
                  <a:schemeClr val="accent6"/>
                </a:solidFill>
                <a:latin typeface="Calibri" pitchFamily="34" charset="0"/>
              </a:rPr>
              <a:t>Чаще всего выделяют стадии инновационного процесса, в ходе реализации которых: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700" dirty="0">
                <a:solidFill>
                  <a:schemeClr val="accent6"/>
                </a:solidFill>
                <a:latin typeface="Calibri" pitchFamily="34" charset="0"/>
              </a:rPr>
              <a:t>о</a:t>
            </a:r>
            <a:r>
              <a:rPr lang="ru-RU" sz="3700" dirty="0" smtClean="0">
                <a:solidFill>
                  <a:schemeClr val="accent6"/>
                </a:solidFill>
                <a:latin typeface="Calibri" pitchFamily="34" charset="0"/>
              </a:rPr>
              <a:t>пределяют цели и  ожидаемые результаты каждой стадии;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700" dirty="0">
                <a:solidFill>
                  <a:schemeClr val="accent6"/>
                </a:solidFill>
                <a:latin typeface="Calibri" pitchFamily="34" charset="0"/>
              </a:rPr>
              <a:t>ф</a:t>
            </a:r>
            <a:r>
              <a:rPr lang="ru-RU" sz="3700" dirty="0" smtClean="0">
                <a:solidFill>
                  <a:schemeClr val="accent6"/>
                </a:solidFill>
                <a:latin typeface="Calibri" pitchFamily="34" charset="0"/>
              </a:rPr>
              <a:t>ормулируют задачи, необходимые для достижения каждой цели;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700" dirty="0" smtClean="0">
                <a:solidFill>
                  <a:schemeClr val="accent6"/>
                </a:solidFill>
                <a:latin typeface="Calibri" pitchFamily="34" charset="0"/>
              </a:rPr>
              <a:t>определяют ресурсы;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700" dirty="0">
                <a:solidFill>
                  <a:schemeClr val="accent6"/>
                </a:solidFill>
                <a:latin typeface="Calibri" pitchFamily="34" charset="0"/>
              </a:rPr>
              <a:t>у</a:t>
            </a:r>
            <a:r>
              <a:rPr lang="ru-RU" sz="3700" dirty="0" smtClean="0">
                <a:solidFill>
                  <a:schemeClr val="accent6"/>
                </a:solidFill>
                <a:latin typeface="Calibri" pitchFamily="34" charset="0"/>
              </a:rPr>
              <a:t>станавливают систему основных контрольных точек и дат их прохождения (диаграмма </a:t>
            </a:r>
            <a:r>
              <a:rPr lang="ru-RU" sz="3700" dirty="0" err="1" smtClean="0">
                <a:solidFill>
                  <a:schemeClr val="accent6"/>
                </a:solidFill>
                <a:latin typeface="Calibri" pitchFamily="34" charset="0"/>
              </a:rPr>
              <a:t>Гантта</a:t>
            </a:r>
            <a:r>
              <a:rPr lang="ru-RU" sz="3700" dirty="0" smtClean="0">
                <a:solidFill>
                  <a:schemeClr val="accent6"/>
                </a:solidFill>
                <a:latin typeface="Calibri" pitchFamily="34" charset="0"/>
              </a:rPr>
              <a:t>, сетевой граф и др.);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700" dirty="0" smtClean="0">
                <a:solidFill>
                  <a:schemeClr val="accent6"/>
                </a:solidFill>
                <a:latin typeface="Calibri" pitchFamily="34" charset="0"/>
              </a:rPr>
              <a:t>порядок формальной оценки для принятия решения о продолжении или прекращении проекта;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700" dirty="0" smtClean="0">
                <a:solidFill>
                  <a:schemeClr val="accent6"/>
                </a:solidFill>
                <a:latin typeface="Calibri" pitchFamily="34" charset="0"/>
              </a:rPr>
              <a:t>процедуры минимизации рисков;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700" dirty="0">
                <a:solidFill>
                  <a:schemeClr val="accent6"/>
                </a:solidFill>
                <a:latin typeface="Calibri" pitchFamily="34" charset="0"/>
              </a:rPr>
              <a:t>м</a:t>
            </a:r>
            <a:r>
              <a:rPr lang="ru-RU" sz="3700" dirty="0" smtClean="0">
                <a:solidFill>
                  <a:schemeClr val="accent6"/>
                </a:solidFill>
                <a:latin typeface="Calibri" pitchFamily="34" charset="0"/>
              </a:rPr>
              <a:t>етоды поддержки создания инноваций (поощрение творческих подходов, состязательность, формирование рабочих групп, состоящих из взаимодополняющих сотрудников и пр.).</a:t>
            </a:r>
          </a:p>
          <a:p>
            <a:pPr marL="320040" lvl="1" indent="0" fontAlgn="auto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3500" dirty="0" smtClean="0">
              <a:solidFill>
                <a:schemeClr val="accent6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85225" cy="633412"/>
          </a:xfrm>
        </p:spPr>
        <p:txBody>
          <a:bodyPr/>
          <a:lstStyle/>
          <a:p>
            <a:r>
              <a:rPr lang="ru-RU" sz="3600" b="1" smtClean="0">
                <a:solidFill>
                  <a:srgbClr val="C00000"/>
                </a:solidFill>
              </a:rPr>
              <a:t>Инновационная воронка: </a:t>
            </a:r>
            <a:r>
              <a:rPr lang="en-GB" sz="3600" b="1" smtClean="0">
                <a:solidFill>
                  <a:srgbClr val="C00000"/>
                </a:solidFill>
                <a:latin typeface="Calibri" pitchFamily="34" charset="0"/>
              </a:rPr>
              <a:t>BS 7000-1:2008</a:t>
            </a:r>
            <a:r>
              <a:rPr lang="ru-RU" sz="3600" b="1" smtClean="0">
                <a:solidFill>
                  <a:srgbClr val="C00000"/>
                </a:solidFill>
              </a:rPr>
              <a:t> </a:t>
            </a:r>
            <a:endParaRPr lang="en-GB" sz="3600" b="1" smtClean="0">
              <a:solidFill>
                <a:srgbClr val="C00000"/>
              </a:solidFill>
            </a:endParaRP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963" y="908050"/>
            <a:ext cx="7966075" cy="550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Arrow Connector 4"/>
          <p:cNvCxnSpPr/>
          <p:nvPr/>
        </p:nvCxnSpPr>
        <p:spPr>
          <a:xfrm flipV="1">
            <a:off x="1116013" y="3789363"/>
            <a:ext cx="6840537" cy="71437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323850" y="274638"/>
            <a:ext cx="8362950" cy="706437"/>
          </a:xfrm>
        </p:spPr>
        <p:txBody>
          <a:bodyPr/>
          <a:lstStyle/>
          <a:p>
            <a:r>
              <a:rPr lang="ru-RU" sz="3600" b="1" smtClean="0">
                <a:solidFill>
                  <a:srgbClr val="C00000"/>
                </a:solidFill>
              </a:rPr>
              <a:t>Выход на рынок</a:t>
            </a:r>
            <a:endParaRPr lang="en-GB" sz="3600" b="1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388" y="981075"/>
            <a:ext cx="8713787" cy="5472113"/>
          </a:xfrm>
        </p:spPr>
        <p:txBody>
          <a:bodyPr>
            <a:noAutofit/>
          </a:bodyPr>
          <a:lstStyle/>
          <a:p>
            <a:pPr marL="274320" indent="-274320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300" dirty="0">
                <a:solidFill>
                  <a:schemeClr val="accent6"/>
                </a:solidFill>
                <a:latin typeface="Calibri" pitchFamily="34" charset="0"/>
              </a:rPr>
              <a:t>Для успешного выхода на рынок необходимо:</a:t>
            </a:r>
          </a:p>
          <a:p>
            <a:pPr marL="548640" lvl="1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определить условия </a:t>
            </a:r>
            <a:r>
              <a:rPr lang="ru-RU" sz="2200" dirty="0">
                <a:solidFill>
                  <a:schemeClr val="accent6"/>
                </a:solidFill>
                <a:latin typeface="Calibri" pitchFamily="34" charset="0"/>
              </a:rPr>
              <a:t>и методы защиты интеллектуальной собственности на целевых рынках;</a:t>
            </a:r>
          </a:p>
          <a:p>
            <a:pPr marL="548640" lvl="1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подготовить план </a:t>
            </a:r>
            <a:r>
              <a:rPr lang="ru-RU" sz="2200" dirty="0">
                <a:solidFill>
                  <a:schemeClr val="accent6"/>
                </a:solidFill>
                <a:latin typeface="Calibri" pitchFamily="34" charset="0"/>
              </a:rPr>
              <a:t>маркетинга и продаж;</a:t>
            </a:r>
          </a:p>
          <a:p>
            <a:pPr marL="548640" lvl="1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обеспечить ресурсы</a:t>
            </a:r>
            <a:r>
              <a:rPr lang="ru-RU" sz="2200" dirty="0">
                <a:solidFill>
                  <a:schemeClr val="accent6"/>
                </a:solidFill>
                <a:latin typeface="Calibri" pitchFamily="34" charset="0"/>
              </a:rPr>
              <a:t>, необходимые для выхода на рынок и удержания рыночной позиции;</a:t>
            </a:r>
          </a:p>
          <a:p>
            <a:pPr marL="548640" lvl="1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>
                <a:solidFill>
                  <a:schemeClr val="accent6"/>
                </a:solidFill>
                <a:latin typeface="Calibri" pitchFamily="34" charset="0"/>
              </a:rPr>
              <a:t>определить (создать) производственные линии, технологические процессы, цепи поставок, обеспечить (при необходимости) дополнительную подготовку персонала;</a:t>
            </a:r>
          </a:p>
          <a:p>
            <a:pPr marL="548640" lvl="1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определить методы </a:t>
            </a:r>
            <a:r>
              <a:rPr lang="ru-RU" sz="2200" dirty="0">
                <a:solidFill>
                  <a:schemeClr val="accent6"/>
                </a:solidFill>
                <a:latin typeface="Calibri" pitchFamily="34" charset="0"/>
              </a:rPr>
              <a:t>оценки динамики потребительского </a:t>
            </a: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спроса</a:t>
            </a:r>
            <a:r>
              <a:rPr lang="ru-RU" sz="2100" dirty="0" smtClean="0">
                <a:solidFill>
                  <a:schemeClr val="accent6"/>
                </a:solidFill>
                <a:latin typeface="Calibri" pitchFamily="34" charset="0"/>
              </a:rPr>
              <a:t>. </a:t>
            </a:r>
            <a:endParaRPr lang="ru-RU" sz="2100" dirty="0">
              <a:solidFill>
                <a:schemeClr val="accent6"/>
              </a:solidFill>
              <a:latin typeface="Calibri" pitchFamily="34" charset="0"/>
            </a:endParaRPr>
          </a:p>
          <a:p>
            <a:pPr marL="274320" indent="-274320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300" dirty="0">
                <a:solidFill>
                  <a:schemeClr val="accent6"/>
                </a:solidFill>
                <a:latin typeface="Calibri" pitchFamily="34" charset="0"/>
              </a:rPr>
              <a:t>Для дальнейшего совершенствования инновационного продукта, услуги, технологии, метода и пр.  необходимо создать систему оценки жизненного цикла инновации и определить возможные направления улучшения до тех пор, пока продукт (услуга, технологи, метод) не должен будет уступить место следующей инновации.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291512" cy="490537"/>
          </a:xfrm>
        </p:spPr>
        <p:txBody>
          <a:bodyPr/>
          <a:lstStyle/>
          <a:p>
            <a:r>
              <a:rPr lang="ru-RU" sz="3600" b="1" smtClean="0">
                <a:solidFill>
                  <a:srgbClr val="C00000"/>
                </a:solidFill>
              </a:rPr>
              <a:t>Оценка результатов</a:t>
            </a:r>
            <a:endParaRPr lang="en-GB" sz="3600" b="1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388" y="620713"/>
            <a:ext cx="8640762" cy="6048375"/>
          </a:xfrm>
        </p:spPr>
        <p:txBody>
          <a:bodyPr>
            <a:no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900" dirty="0">
                <a:solidFill>
                  <a:schemeClr val="accent6"/>
                </a:solidFill>
                <a:latin typeface="Calibri" pitchFamily="34" charset="0"/>
              </a:rPr>
              <a:t>Организация должна установить, каким образом, по сравнению с чем, как часто и </a:t>
            </a:r>
            <a:r>
              <a:rPr lang="ru-RU" sz="1900" dirty="0" smtClean="0">
                <a:solidFill>
                  <a:schemeClr val="accent6"/>
                </a:solidFill>
                <a:latin typeface="Calibri" pitchFamily="34" charset="0"/>
              </a:rPr>
              <a:t>кем должны </a:t>
            </a:r>
            <a:r>
              <a:rPr lang="ru-RU" sz="1900" dirty="0">
                <a:solidFill>
                  <a:schemeClr val="accent6"/>
                </a:solidFill>
                <a:latin typeface="Calibri" pitchFamily="34" charset="0"/>
              </a:rPr>
              <a:t>оцениваться результаты инновационного процесса.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900" b="1" dirty="0" smtClean="0">
                <a:solidFill>
                  <a:schemeClr val="accent6"/>
                </a:solidFill>
                <a:latin typeface="Calibri" pitchFamily="34" charset="0"/>
              </a:rPr>
              <a:t>Финансовые </a:t>
            </a:r>
            <a:r>
              <a:rPr lang="ru-RU" sz="1900" b="1" dirty="0">
                <a:solidFill>
                  <a:schemeClr val="accent6"/>
                </a:solidFill>
                <a:latin typeface="Calibri" pitchFamily="34" charset="0"/>
              </a:rPr>
              <a:t>показатели </a:t>
            </a:r>
            <a:r>
              <a:rPr lang="ru-RU" sz="1900" dirty="0">
                <a:solidFill>
                  <a:schemeClr val="accent6"/>
                </a:solidFill>
                <a:latin typeface="Calibri" pitchFamily="34" charset="0"/>
              </a:rPr>
              <a:t>включают:</a:t>
            </a:r>
          </a:p>
          <a:p>
            <a:pPr marL="548640" lvl="1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900" dirty="0" smtClean="0">
                <a:solidFill>
                  <a:schemeClr val="accent6"/>
                </a:solidFill>
                <a:latin typeface="Calibri" pitchFamily="34" charset="0"/>
              </a:rPr>
              <a:t>рост прибыли</a:t>
            </a:r>
            <a:r>
              <a:rPr lang="ru-RU" sz="1900" dirty="0">
                <a:solidFill>
                  <a:schemeClr val="accent6"/>
                </a:solidFill>
                <a:latin typeface="Calibri" pitchFamily="34" charset="0"/>
              </a:rPr>
              <a:t>;</a:t>
            </a:r>
          </a:p>
          <a:p>
            <a:pPr marL="548640" lvl="1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900" dirty="0" smtClean="0">
                <a:solidFill>
                  <a:schemeClr val="accent6"/>
                </a:solidFill>
                <a:latin typeface="Calibri" pitchFamily="34" charset="0"/>
              </a:rPr>
              <a:t>рост оборота</a:t>
            </a:r>
            <a:r>
              <a:rPr lang="ru-RU" sz="1900" dirty="0">
                <a:solidFill>
                  <a:schemeClr val="accent6"/>
                </a:solidFill>
                <a:latin typeface="Calibri" pitchFamily="34" charset="0"/>
              </a:rPr>
              <a:t>;</a:t>
            </a:r>
          </a:p>
          <a:p>
            <a:pPr marL="548640" lvl="1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900" dirty="0" smtClean="0">
                <a:solidFill>
                  <a:schemeClr val="accent6"/>
                </a:solidFill>
                <a:latin typeface="Calibri" pitchFamily="34" charset="0"/>
              </a:rPr>
              <a:t>сокращение затрат </a:t>
            </a:r>
            <a:r>
              <a:rPr lang="ru-RU" sz="1900" dirty="0">
                <a:solidFill>
                  <a:schemeClr val="accent6"/>
                </a:solidFill>
                <a:latin typeface="Calibri" pitchFamily="34" charset="0"/>
              </a:rPr>
              <a:t>(как внутри организации, так и во всей цепи поставок); </a:t>
            </a:r>
          </a:p>
          <a:p>
            <a:pPr marL="548640" lvl="1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900" dirty="0" smtClean="0">
                <a:solidFill>
                  <a:schemeClr val="accent6"/>
                </a:solidFill>
                <a:latin typeface="Calibri" pitchFamily="34" charset="0"/>
              </a:rPr>
              <a:t>период окупаемости </a:t>
            </a:r>
            <a:r>
              <a:rPr lang="ru-RU" sz="1900" dirty="0">
                <a:solidFill>
                  <a:schemeClr val="accent6"/>
                </a:solidFill>
                <a:latin typeface="Calibri" pitchFamily="34" charset="0"/>
              </a:rPr>
              <a:t>инвестиций, вложенных в создание инновационного продукта.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900" b="1" dirty="0">
                <a:solidFill>
                  <a:schemeClr val="accent6"/>
                </a:solidFill>
                <a:latin typeface="Calibri" pitchFamily="34" charset="0"/>
              </a:rPr>
              <a:t>Нефинансовые показатели </a:t>
            </a:r>
            <a:r>
              <a:rPr lang="ru-RU" sz="1900" dirty="0">
                <a:solidFill>
                  <a:schemeClr val="accent6"/>
                </a:solidFill>
                <a:latin typeface="Calibri" pitchFamily="34" charset="0"/>
              </a:rPr>
              <a:t>включают:</a:t>
            </a:r>
          </a:p>
          <a:p>
            <a:pPr marL="548640" lvl="1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900" dirty="0" smtClean="0">
                <a:solidFill>
                  <a:schemeClr val="accent6"/>
                </a:solidFill>
                <a:latin typeface="Calibri" pitchFamily="34" charset="0"/>
              </a:rPr>
              <a:t>число идей</a:t>
            </a:r>
            <a:r>
              <a:rPr lang="ru-RU" sz="1900" dirty="0">
                <a:solidFill>
                  <a:schemeClr val="accent6"/>
                </a:solidFill>
                <a:latin typeface="Calibri" pitchFamily="34" charset="0"/>
              </a:rPr>
              <a:t>, приходящихся на одну завершенную инновационную разработку;</a:t>
            </a:r>
          </a:p>
          <a:p>
            <a:pPr marL="548640" lvl="1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900" dirty="0" smtClean="0">
                <a:solidFill>
                  <a:schemeClr val="accent6"/>
                </a:solidFill>
                <a:latin typeface="Calibri" pitchFamily="34" charset="0"/>
              </a:rPr>
              <a:t>удельные затраты </a:t>
            </a:r>
            <a:r>
              <a:rPr lang="ru-RU" sz="1900" dirty="0">
                <a:solidFill>
                  <a:schemeClr val="accent6"/>
                </a:solidFill>
                <a:latin typeface="Calibri" pitchFamily="34" charset="0"/>
              </a:rPr>
              <a:t>(на одну завершенную разработку);</a:t>
            </a:r>
          </a:p>
          <a:p>
            <a:pPr marL="548640" lvl="1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900" dirty="0" smtClean="0">
                <a:solidFill>
                  <a:schemeClr val="accent6"/>
                </a:solidFill>
                <a:latin typeface="Calibri" pitchFamily="34" charset="0"/>
              </a:rPr>
              <a:t>влияние числа </a:t>
            </a:r>
            <a:r>
              <a:rPr lang="ru-RU" sz="1900" dirty="0">
                <a:solidFill>
                  <a:schemeClr val="accent6"/>
                </a:solidFill>
                <a:latin typeface="Calibri" pitchFamily="34" charset="0"/>
              </a:rPr>
              <a:t>сотрудников, занятых в проекте, на его результат;</a:t>
            </a:r>
          </a:p>
          <a:p>
            <a:pPr marL="548640" lvl="1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900" dirty="0" smtClean="0">
                <a:solidFill>
                  <a:schemeClr val="accent6"/>
                </a:solidFill>
                <a:latin typeface="Calibri" pitchFamily="34" charset="0"/>
              </a:rPr>
              <a:t>рост рыночного </a:t>
            </a:r>
            <a:r>
              <a:rPr lang="ru-RU" sz="1900" dirty="0">
                <a:solidFill>
                  <a:schemeClr val="accent6"/>
                </a:solidFill>
                <a:latin typeface="Calibri" pitchFamily="34" charset="0"/>
              </a:rPr>
              <a:t>сегмента организации;</a:t>
            </a:r>
          </a:p>
          <a:p>
            <a:pPr marL="548640" lvl="1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900" dirty="0" smtClean="0">
                <a:solidFill>
                  <a:schemeClr val="accent6"/>
                </a:solidFill>
                <a:latin typeface="Calibri" pitchFamily="34" charset="0"/>
              </a:rPr>
              <a:t>изменение узнаваемости </a:t>
            </a:r>
            <a:r>
              <a:rPr lang="ru-RU" sz="1900" dirty="0">
                <a:solidFill>
                  <a:schemeClr val="accent6"/>
                </a:solidFill>
                <a:latin typeface="Calibri" pitchFamily="34" charset="0"/>
              </a:rPr>
              <a:t>бренда;</a:t>
            </a:r>
          </a:p>
          <a:p>
            <a:pPr marL="548640" lvl="1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900" dirty="0" smtClean="0">
                <a:solidFill>
                  <a:schemeClr val="accent6"/>
                </a:solidFill>
                <a:latin typeface="Calibri" pitchFamily="34" charset="0"/>
              </a:rPr>
              <a:t>развитие портфеля </a:t>
            </a:r>
            <a:r>
              <a:rPr lang="ru-RU" sz="1900" dirty="0">
                <a:solidFill>
                  <a:schemeClr val="accent6"/>
                </a:solidFill>
                <a:latin typeface="Calibri" pitchFamily="34" charset="0"/>
              </a:rPr>
              <a:t>ноу-хау, патентов, вычислительных программ и пр.;</a:t>
            </a:r>
          </a:p>
          <a:p>
            <a:pPr marL="548640" lvl="1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900" dirty="0" smtClean="0">
                <a:solidFill>
                  <a:schemeClr val="accent6"/>
                </a:solidFill>
                <a:latin typeface="Calibri" pitchFamily="34" charset="0"/>
              </a:rPr>
              <a:t>развитие человеческого </a:t>
            </a:r>
            <a:r>
              <a:rPr lang="ru-RU" sz="1900" dirty="0">
                <a:solidFill>
                  <a:schemeClr val="accent6"/>
                </a:solidFill>
                <a:latin typeface="Calibri" pitchFamily="34" charset="0"/>
              </a:rPr>
              <a:t>капитала, взаимоотношений с внутренними и внешними заинтересованными сторонами;</a:t>
            </a:r>
          </a:p>
          <a:p>
            <a:pPr marL="548640" lvl="1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900" dirty="0" smtClean="0">
                <a:solidFill>
                  <a:schemeClr val="accent6"/>
                </a:solidFill>
                <a:latin typeface="Calibri" pitchFamily="34" charset="0"/>
              </a:rPr>
              <a:t>экологические и </a:t>
            </a:r>
            <a:r>
              <a:rPr lang="ru-RU" sz="1900" dirty="0">
                <a:solidFill>
                  <a:schemeClr val="accent6"/>
                </a:solidFill>
                <a:latin typeface="Calibri" pitchFamily="34" charset="0"/>
              </a:rPr>
              <a:t>социальные выгоды (сокращение выбросов, сбросов, отходов, повышение ресурсо- и энергоэффективности,  улучшение условий </a:t>
            </a:r>
            <a:r>
              <a:rPr lang="ru-RU" sz="1900" dirty="0" smtClean="0">
                <a:solidFill>
                  <a:schemeClr val="accent6"/>
                </a:solidFill>
                <a:latin typeface="Calibri" pitchFamily="34" charset="0"/>
              </a:rPr>
              <a:t>труда.</a:t>
            </a:r>
            <a:endParaRPr lang="ru-RU" sz="1900" dirty="0">
              <a:solidFill>
                <a:schemeClr val="accent6"/>
              </a:solidFill>
              <a:latin typeface="Calibri" pitchFamily="34" charset="0"/>
            </a:endParaRPr>
          </a:p>
          <a:p>
            <a:pPr marL="548640" lvl="1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8218487" cy="9223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600" b="1" smtClean="0">
                <a:solidFill>
                  <a:srgbClr val="C00000"/>
                </a:solidFill>
              </a:rPr>
              <a:t>Совершенствование системы менеджмента инноваций</a:t>
            </a:r>
            <a:endParaRPr lang="en-GB" sz="3600" b="1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850" y="1196975"/>
            <a:ext cx="8569325" cy="5256213"/>
          </a:xfrm>
        </p:spPr>
        <p:txBody>
          <a:bodyPr>
            <a:noAutofit/>
          </a:bodyPr>
          <a:lstStyle/>
          <a:p>
            <a:pPr marL="274320" indent="-274320" fontAlgn="auto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100" dirty="0">
                <a:solidFill>
                  <a:schemeClr val="accent6"/>
                </a:solidFill>
                <a:latin typeface="Calibri" pitchFamily="34" charset="0"/>
              </a:rPr>
              <a:t>Организация должна последовательно совершенствовать СМИ,  учитывая её </a:t>
            </a:r>
            <a:r>
              <a:rPr lang="ru-RU" sz="2100" dirty="0" smtClean="0">
                <a:solidFill>
                  <a:schemeClr val="accent6"/>
                </a:solidFill>
                <a:latin typeface="Calibri" pitchFamily="34" charset="0"/>
              </a:rPr>
              <a:t>соответствие </a:t>
            </a:r>
            <a:r>
              <a:rPr lang="ru-RU" sz="2100" dirty="0">
                <a:solidFill>
                  <a:schemeClr val="accent6"/>
                </a:solidFill>
                <a:latin typeface="Calibri" pitchFamily="34" charset="0"/>
              </a:rPr>
              <a:t>миссии организации, действенность и эффективность.</a:t>
            </a:r>
          </a:p>
          <a:p>
            <a:pPr marL="274320" indent="-274320" fontAlgn="auto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100" dirty="0">
                <a:solidFill>
                  <a:schemeClr val="accent6"/>
                </a:solidFill>
                <a:latin typeface="Calibri" pitchFamily="34" charset="0"/>
              </a:rPr>
              <a:t>Основные инструменты совершенствования:</a:t>
            </a:r>
          </a:p>
          <a:p>
            <a:pPr marL="548640" lvl="1" fontAlgn="auto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100" dirty="0">
                <a:solidFill>
                  <a:schemeClr val="accent6"/>
                </a:solidFill>
                <a:latin typeface="Calibri" pitchFamily="34" charset="0"/>
              </a:rPr>
              <a:t>формулирование и пересмотр видения в сфере инноваций, инновационной стратегии, </a:t>
            </a:r>
          </a:p>
          <a:p>
            <a:pPr marL="548640" lvl="1" fontAlgn="auto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100" dirty="0">
                <a:solidFill>
                  <a:schemeClr val="accent6"/>
                </a:solidFill>
                <a:latin typeface="Calibri" pitchFamily="34" charset="0"/>
              </a:rPr>
              <a:t>стремление к лидерству, </a:t>
            </a:r>
          </a:p>
          <a:p>
            <a:pPr marL="548640" lvl="1" fontAlgn="auto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100" dirty="0" smtClean="0">
                <a:solidFill>
                  <a:schemeClr val="accent6"/>
                </a:solidFill>
                <a:latin typeface="Calibri" pitchFamily="34" charset="0"/>
              </a:rPr>
              <a:t>постановка </a:t>
            </a:r>
            <a:r>
              <a:rPr lang="ru-RU" sz="2100" dirty="0">
                <a:solidFill>
                  <a:schemeClr val="accent6"/>
                </a:solidFill>
                <a:latin typeface="Calibri" pitchFamily="34" charset="0"/>
              </a:rPr>
              <a:t>и пересмотр целей и задач, </a:t>
            </a:r>
          </a:p>
          <a:p>
            <a:pPr marL="548640" lvl="1" fontAlgn="auto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100" dirty="0">
                <a:solidFill>
                  <a:schemeClr val="accent6"/>
                </a:solidFill>
                <a:latin typeface="Calibri" pitchFamily="34" charset="0"/>
              </a:rPr>
              <a:t>выделение ресурсов и учет факторов, способствующих развитию </a:t>
            </a:r>
            <a:r>
              <a:rPr lang="ru-RU" sz="2100" dirty="0" smtClean="0">
                <a:solidFill>
                  <a:schemeClr val="accent6"/>
                </a:solidFill>
                <a:latin typeface="Calibri" pitchFamily="34" charset="0"/>
              </a:rPr>
              <a:t>инноваций;</a:t>
            </a:r>
            <a:endParaRPr lang="ru-RU" sz="2100" dirty="0">
              <a:solidFill>
                <a:schemeClr val="accent6"/>
              </a:solidFill>
              <a:latin typeface="Calibri" pitchFamily="34" charset="0"/>
            </a:endParaRPr>
          </a:p>
          <a:p>
            <a:pPr marL="548640" lvl="1" fontAlgn="auto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100" dirty="0" smtClean="0">
                <a:solidFill>
                  <a:schemeClr val="accent6"/>
                </a:solidFill>
                <a:latin typeface="Calibri" pitchFamily="34" charset="0"/>
              </a:rPr>
              <a:t>оценка </a:t>
            </a:r>
            <a:r>
              <a:rPr lang="ru-RU" sz="2100" dirty="0">
                <a:solidFill>
                  <a:schemeClr val="accent6"/>
                </a:solidFill>
                <a:latin typeface="Calibri" pitchFamily="34" charset="0"/>
              </a:rPr>
              <a:t>результатов и пересмотр системы высшим руководством.</a:t>
            </a:r>
          </a:p>
          <a:p>
            <a:pPr marL="274320" indent="-274320" fontAlgn="auto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100" dirty="0">
                <a:solidFill>
                  <a:schemeClr val="accent6"/>
                </a:solidFill>
                <a:latin typeface="Calibri" pitchFamily="34" charset="0"/>
              </a:rPr>
              <a:t>Организация должна выявлять отклонения от принятых планов и разрабатывать корректирующие действия для устранения причин отклонений и повышения результативности и эффективности СМИ.</a:t>
            </a:r>
          </a:p>
          <a:p>
            <a:pPr marL="274320" indent="-274320" fontAlgn="auto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100" dirty="0">
                <a:solidFill>
                  <a:schemeClr val="accent6"/>
                </a:solidFill>
                <a:latin typeface="Calibri" pitchFamily="34" charset="0"/>
              </a:rPr>
              <a:t>SWOT-</a:t>
            </a:r>
            <a:r>
              <a:rPr lang="ru-RU" sz="2100" dirty="0">
                <a:solidFill>
                  <a:schemeClr val="accent6"/>
                </a:solidFill>
                <a:latin typeface="Calibri" pitchFamily="34" charset="0"/>
              </a:rPr>
              <a:t>анализ позволяет выявить сильные и слабые стороны организации и сосредоточить усилия на укреплении потенциала, необходимого для развития инноваций.</a:t>
            </a:r>
          </a:p>
          <a:p>
            <a:pPr marL="274320" indent="-274320" fontAlgn="auto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100" dirty="0">
                <a:solidFill>
                  <a:schemeClr val="accent6"/>
                </a:solidFill>
                <a:latin typeface="Calibri" pitchFamily="34" charset="0"/>
              </a:rPr>
              <a:t>Мониторинг решения задачи достижения целей следует вести в строгом соответствии с принятым графиком выполнения проектов   и запланированными целевыми показателями (диаграммой </a:t>
            </a:r>
            <a:r>
              <a:rPr lang="ru-RU" sz="2100" dirty="0" err="1">
                <a:solidFill>
                  <a:schemeClr val="accent6"/>
                </a:solidFill>
                <a:latin typeface="Calibri" pitchFamily="34" charset="0"/>
              </a:rPr>
              <a:t>Гантта</a:t>
            </a:r>
            <a:r>
              <a:rPr lang="ru-RU" sz="2100" dirty="0">
                <a:solidFill>
                  <a:schemeClr val="accent6"/>
                </a:solidFill>
                <a:latin typeface="Calibri" pitchFamily="34" charset="0"/>
              </a:rPr>
              <a:t>) </a:t>
            </a:r>
            <a:r>
              <a:rPr lang="ru-RU" sz="2100" dirty="0" smtClean="0">
                <a:solidFill>
                  <a:schemeClr val="accent6"/>
                </a:solidFill>
                <a:latin typeface="Calibri" pitchFamily="34" charset="0"/>
              </a:rPr>
              <a:t>.</a:t>
            </a:r>
            <a:endParaRPr lang="ru-RU" sz="2100" dirty="0">
              <a:solidFill>
                <a:schemeClr val="accent6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7916863" cy="1152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 smtClean="0">
                <a:solidFill>
                  <a:srgbClr val="C00000"/>
                </a:solidFill>
              </a:rPr>
              <a:t>Стандарты в области инновационного менеджмента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850" y="1412875"/>
            <a:ext cx="8362950" cy="5184775"/>
          </a:xfrm>
        </p:spPr>
        <p:txBody>
          <a:bodyPr>
            <a:normAutofit fontScale="6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500" dirty="0" smtClean="0">
                <a:solidFill>
                  <a:schemeClr val="accent6"/>
                </a:solidFill>
                <a:latin typeface="Calibri" pitchFamily="34" charset="0"/>
              </a:rPr>
              <a:t>Международная организация по стандартизации работает над объединением стандартов по системам менеджмента в единый стандарт.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500" dirty="0" smtClean="0">
                <a:solidFill>
                  <a:schemeClr val="accent6"/>
                </a:solidFill>
                <a:latin typeface="Calibri" pitchFamily="34" charset="0"/>
              </a:rPr>
              <a:t>Системы менеджмента качества, экологического менеджмента, энергоменеджмента, менеджмента безопасности будут рассматриваться как элементы единой системы менеджмента.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500" dirty="0" smtClean="0">
                <a:solidFill>
                  <a:schemeClr val="accent6"/>
                </a:solidFill>
                <a:latin typeface="Calibri" pitchFamily="34" charset="0"/>
              </a:rPr>
              <a:t>Стандарт ИСО по системам менеджмента инноваций еще не выпущен.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500" dirty="0" smtClean="0">
                <a:solidFill>
                  <a:schemeClr val="accent6"/>
                </a:solidFill>
                <a:latin typeface="Calibri" pitchFamily="34" charset="0"/>
              </a:rPr>
              <a:t>В настоящее время действует ряд национальных стандартов (например, стандарт </a:t>
            </a:r>
            <a:r>
              <a:rPr lang="en-GB" sz="3500" b="1" dirty="0" smtClean="0">
                <a:solidFill>
                  <a:schemeClr val="accent6"/>
                </a:solidFill>
                <a:latin typeface="Calibri" pitchFamily="34" charset="0"/>
              </a:rPr>
              <a:t>BS 7000-1:2008</a:t>
            </a:r>
            <a:r>
              <a:rPr lang="ru-RU" sz="3500" b="1" dirty="0" smtClean="0">
                <a:solidFill>
                  <a:schemeClr val="accent6"/>
                </a:solidFill>
                <a:latin typeface="Calibri" pitchFamily="34" charset="0"/>
              </a:rPr>
              <a:t> </a:t>
            </a:r>
            <a:r>
              <a:rPr lang="en-US" sz="3500" b="1" dirty="0" smtClean="0">
                <a:solidFill>
                  <a:schemeClr val="accent6"/>
                </a:solidFill>
                <a:latin typeface="Calibri" pitchFamily="34" charset="0"/>
              </a:rPr>
              <a:t>Guide to managing innovation</a:t>
            </a:r>
            <a:r>
              <a:rPr lang="ru-RU" sz="3500" dirty="0" smtClean="0">
                <a:solidFill>
                  <a:schemeClr val="accent6"/>
                </a:solidFill>
                <a:latin typeface="Calibri" pitchFamily="34" charset="0"/>
              </a:rPr>
              <a:t>).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500" dirty="0" smtClean="0">
                <a:solidFill>
                  <a:schemeClr val="accent6"/>
                </a:solidFill>
                <a:latin typeface="Calibri" pitchFamily="34" charset="0"/>
              </a:rPr>
              <a:t>Европейский стандарт </a:t>
            </a:r>
            <a:r>
              <a:rPr lang="en-GB" sz="3500" b="1" dirty="0" smtClean="0">
                <a:solidFill>
                  <a:schemeClr val="accent6"/>
                </a:solidFill>
                <a:latin typeface="Calibri" pitchFamily="34" charset="0"/>
              </a:rPr>
              <a:t>CEN/TS 16555-1</a:t>
            </a:r>
            <a:r>
              <a:rPr lang="ru-RU" sz="3500" b="1" dirty="0" smtClean="0">
                <a:solidFill>
                  <a:schemeClr val="accent6"/>
                </a:solidFill>
                <a:latin typeface="Calibri" pitchFamily="34" charset="0"/>
              </a:rPr>
              <a:t> </a:t>
            </a:r>
            <a:r>
              <a:rPr lang="en-US" sz="3500" b="1" dirty="0" smtClean="0">
                <a:solidFill>
                  <a:schemeClr val="accent6"/>
                </a:solidFill>
                <a:latin typeface="Calibri" pitchFamily="34" charset="0"/>
              </a:rPr>
              <a:t>Innovation management system</a:t>
            </a:r>
            <a:r>
              <a:rPr lang="en-US" sz="3500" dirty="0" smtClean="0">
                <a:solidFill>
                  <a:schemeClr val="accent6"/>
                </a:solidFill>
                <a:latin typeface="Calibri" pitchFamily="34" charset="0"/>
              </a:rPr>
              <a:t> </a:t>
            </a:r>
            <a:r>
              <a:rPr lang="ru-RU" sz="3500" dirty="0" smtClean="0">
                <a:solidFill>
                  <a:schemeClr val="accent6"/>
                </a:solidFill>
                <a:latin typeface="Calibri" pitchFamily="34" charset="0"/>
              </a:rPr>
              <a:t>выпущен в 2013 году.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500" dirty="0">
                <a:solidFill>
                  <a:schemeClr val="accent6"/>
                </a:solidFill>
                <a:latin typeface="Calibri" pitchFamily="34" charset="0"/>
              </a:rPr>
              <a:t>В апреле 2013-го в рамках Международной организации по стандартизации (ISO) образован новый Технический комитет ISO/TC 279 «</a:t>
            </a:r>
            <a:r>
              <a:rPr lang="ru-RU" sz="3500" dirty="0" err="1">
                <a:solidFill>
                  <a:schemeClr val="accent6"/>
                </a:solidFill>
                <a:latin typeface="Calibri" pitchFamily="34" charset="0"/>
              </a:rPr>
              <a:t>Innovation</a:t>
            </a:r>
            <a:r>
              <a:rPr lang="ru-RU" sz="3500" dirty="0">
                <a:solidFill>
                  <a:schemeClr val="accent6"/>
                </a:solidFill>
                <a:latin typeface="Calibri" pitchFamily="34" charset="0"/>
              </a:rPr>
              <a:t> </a:t>
            </a:r>
            <a:r>
              <a:rPr lang="ru-RU" sz="3500" dirty="0" err="1">
                <a:solidFill>
                  <a:schemeClr val="accent6"/>
                </a:solidFill>
                <a:latin typeface="Calibri" pitchFamily="34" charset="0"/>
              </a:rPr>
              <a:t>Process</a:t>
            </a:r>
            <a:r>
              <a:rPr lang="ru-RU" sz="3500" dirty="0">
                <a:solidFill>
                  <a:schemeClr val="accent6"/>
                </a:solidFill>
                <a:latin typeface="Calibri" pitchFamily="34" charset="0"/>
              </a:rPr>
              <a:t>», который займется разработкой аналогичного стандарта ISO.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914400" y="765175"/>
            <a:ext cx="7772400" cy="1655763"/>
          </a:xfrm>
        </p:spPr>
        <p:txBody>
          <a:bodyPr/>
          <a:lstStyle/>
          <a:p>
            <a:pPr algn="ctr"/>
            <a:r>
              <a:rPr lang="ru-RU" b="1" smtClean="0">
                <a:solidFill>
                  <a:srgbClr val="C00000"/>
                </a:solidFill>
              </a:rPr>
              <a:t>Спасибо за внимание!</a:t>
            </a:r>
            <a:endParaRPr lang="en-GB" b="1" smtClean="0">
              <a:solidFill>
                <a:srgbClr val="C00000"/>
              </a:solidFill>
            </a:endParaRPr>
          </a:p>
        </p:txBody>
      </p:sp>
      <p:sp>
        <p:nvSpPr>
          <p:cNvPr id="43010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781300"/>
            <a:ext cx="7772400" cy="935038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en-US" smtClean="0">
                <a:latin typeface="Calibri" pitchFamily="34" charset="0"/>
              </a:rPr>
              <a:t>tguseva@muctr.ru</a:t>
            </a:r>
            <a:endParaRPr lang="en-GB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8496300" cy="10795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ru-RU" b="1" smtClean="0">
                <a:solidFill>
                  <a:srgbClr val="C00000"/>
                </a:solidFill>
              </a:rPr>
              <a:t>Подходы стандартов</a:t>
            </a:r>
            <a:r>
              <a:rPr lang="en-US" b="1" smtClean="0">
                <a:solidFill>
                  <a:srgbClr val="C00000"/>
                </a:solidFill>
              </a:rPr>
              <a:t> </a:t>
            </a:r>
            <a:r>
              <a:rPr lang="ru-RU" b="1" smtClean="0">
                <a:solidFill>
                  <a:srgbClr val="C00000"/>
                </a:solidFill>
              </a:rPr>
              <a:t> </a:t>
            </a:r>
            <a:br>
              <a:rPr lang="ru-RU" b="1" smtClean="0">
                <a:solidFill>
                  <a:srgbClr val="C00000"/>
                </a:solidFill>
              </a:rPr>
            </a:br>
            <a:r>
              <a:rPr lang="ru-RU" b="1" smtClean="0">
                <a:solidFill>
                  <a:srgbClr val="C00000"/>
                </a:solidFill>
              </a:rPr>
              <a:t>области инноваций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850" y="1412875"/>
            <a:ext cx="8362950" cy="5040313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300" dirty="0" smtClean="0">
                <a:solidFill>
                  <a:schemeClr val="accent6"/>
                </a:solidFill>
                <a:latin typeface="Calibri" pitchFamily="34" charset="0"/>
              </a:rPr>
              <a:t>Британский стандарт </a:t>
            </a:r>
            <a:r>
              <a:rPr lang="en-GB" sz="3300" b="1" dirty="0" smtClean="0">
                <a:solidFill>
                  <a:schemeClr val="accent6"/>
                </a:solidFill>
                <a:latin typeface="Calibri" pitchFamily="34" charset="0"/>
              </a:rPr>
              <a:t>BS 7000-1:2008</a:t>
            </a:r>
            <a:r>
              <a:rPr lang="ru-RU" sz="3300" b="1" dirty="0" smtClean="0">
                <a:solidFill>
                  <a:schemeClr val="accent6"/>
                </a:solidFill>
                <a:latin typeface="Calibri" pitchFamily="34" charset="0"/>
              </a:rPr>
              <a:t> </a:t>
            </a:r>
            <a:r>
              <a:rPr lang="en-US" sz="3300" b="1" dirty="0" smtClean="0">
                <a:solidFill>
                  <a:schemeClr val="accent6"/>
                </a:solidFill>
                <a:latin typeface="Calibri" pitchFamily="34" charset="0"/>
              </a:rPr>
              <a:t>Guide </a:t>
            </a:r>
            <a:r>
              <a:rPr lang="ru-RU" sz="3300" b="1" dirty="0" smtClean="0">
                <a:solidFill>
                  <a:schemeClr val="accent6"/>
                </a:solidFill>
                <a:latin typeface="Calibri" pitchFamily="34" charset="0"/>
              </a:rPr>
              <a:t/>
            </a:r>
            <a:br>
              <a:rPr lang="ru-RU" sz="3300" b="1" dirty="0" smtClean="0">
                <a:solidFill>
                  <a:schemeClr val="accent6"/>
                </a:solidFill>
                <a:latin typeface="Calibri" pitchFamily="34" charset="0"/>
              </a:rPr>
            </a:br>
            <a:r>
              <a:rPr lang="en-US" sz="3300" b="1" dirty="0" smtClean="0">
                <a:solidFill>
                  <a:schemeClr val="accent6"/>
                </a:solidFill>
                <a:latin typeface="Calibri" pitchFamily="34" charset="0"/>
              </a:rPr>
              <a:t>to managing innovation</a:t>
            </a:r>
            <a:r>
              <a:rPr lang="ru-RU" sz="3300" b="1" dirty="0" smtClean="0">
                <a:solidFill>
                  <a:schemeClr val="accent6"/>
                </a:solidFill>
                <a:latin typeface="Calibri" pitchFamily="34" charset="0"/>
              </a:rPr>
              <a:t> представляет собой руководство, методический материал, </a:t>
            </a:r>
            <a:r>
              <a:rPr lang="ru-RU" sz="3300" dirty="0" smtClean="0">
                <a:solidFill>
                  <a:schemeClr val="accent6"/>
                </a:solidFill>
                <a:latin typeface="Calibri" pitchFamily="34" charset="0"/>
              </a:rPr>
              <a:t>помогающий понять, как инновационные решения  разрабатываются и выводятся на рынок.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300" dirty="0" smtClean="0">
                <a:solidFill>
                  <a:schemeClr val="accent6"/>
                </a:solidFill>
                <a:latin typeface="Calibri" pitchFamily="34" charset="0"/>
              </a:rPr>
              <a:t>Европейский стандарт </a:t>
            </a:r>
            <a:r>
              <a:rPr lang="en-GB" sz="3400" b="1" dirty="0">
                <a:solidFill>
                  <a:schemeClr val="accent6"/>
                </a:solidFill>
                <a:latin typeface="Calibri" pitchFamily="34" charset="0"/>
              </a:rPr>
              <a:t>UNE-CEN/TS 16555-1:2013</a:t>
            </a:r>
            <a:r>
              <a:rPr lang="ru-RU" sz="3200" dirty="0" smtClean="0"/>
              <a:t> </a:t>
            </a:r>
            <a:r>
              <a:rPr lang="en-US" sz="3300" b="1" dirty="0" smtClean="0">
                <a:solidFill>
                  <a:schemeClr val="accent6"/>
                </a:solidFill>
                <a:latin typeface="Calibri" pitchFamily="34" charset="0"/>
              </a:rPr>
              <a:t>Innovation management system</a:t>
            </a:r>
            <a:r>
              <a:rPr lang="en-US" sz="3300" dirty="0" smtClean="0">
                <a:solidFill>
                  <a:schemeClr val="accent6"/>
                </a:solidFill>
                <a:latin typeface="Calibri" pitchFamily="34" charset="0"/>
              </a:rPr>
              <a:t> </a:t>
            </a:r>
            <a:r>
              <a:rPr lang="ru-RU" sz="3300" dirty="0" smtClean="0">
                <a:solidFill>
                  <a:schemeClr val="accent6"/>
                </a:solidFill>
                <a:latin typeface="Calibri" pitchFamily="34" charset="0"/>
              </a:rPr>
              <a:t>представляет собой стандарт, устанавливающий требования к системе менеджмента инноваций.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7772400" cy="5746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Система менеджмента инноваций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0825" y="1052513"/>
            <a:ext cx="8569325" cy="5472112"/>
          </a:xfrm>
        </p:spPr>
        <p:txBody>
          <a:bodyPr>
            <a:noAutofit/>
          </a:bodyPr>
          <a:lstStyle/>
          <a:p>
            <a:pPr marL="274320" indent="-274320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b="1" dirty="0" smtClean="0">
                <a:solidFill>
                  <a:schemeClr val="accent6"/>
                </a:solidFill>
                <a:latin typeface="Calibri" pitchFamily="34" charset="0"/>
              </a:rPr>
              <a:t>Инновация</a:t>
            </a: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 – внедрение нового или в значительной степени улучшенного продукта (товара, услуги) или процесса, или метода маркетинга (продвижения), или нового подхода в бизнесе, как в части внутренней среды организации, так и в части внешних коммуникаций.</a:t>
            </a:r>
          </a:p>
          <a:p>
            <a:pPr marL="274320" indent="-274320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b="1" dirty="0" smtClean="0">
                <a:solidFill>
                  <a:schemeClr val="accent6"/>
                </a:solidFill>
                <a:latin typeface="Calibri" pitchFamily="34" charset="0"/>
              </a:rPr>
              <a:t>Система менеджмента инноваций </a:t>
            </a: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– совокупность взаимосвязанных и взаимодействующих элементов организации, необходимых для установления политики и целей в области инноваций и процессов, направленных на достижение этих целей.</a:t>
            </a:r>
          </a:p>
          <a:p>
            <a:pPr marL="274320" indent="-274320" algn="r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2200" b="1" dirty="0">
                <a:solidFill>
                  <a:srgbClr val="C00000"/>
                </a:solidFill>
              </a:rPr>
              <a:t>UNE-CEN/TS </a:t>
            </a:r>
            <a:r>
              <a:rPr lang="en-GB" sz="2200" b="1" dirty="0" smtClean="0">
                <a:solidFill>
                  <a:srgbClr val="C00000"/>
                </a:solidFill>
              </a:rPr>
              <a:t>16555-1:2013</a:t>
            </a:r>
          </a:p>
          <a:p>
            <a:pPr marL="274320" indent="-274320" fontAlgn="auto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b="1" dirty="0" smtClean="0">
                <a:solidFill>
                  <a:schemeClr val="accent6"/>
                </a:solidFill>
                <a:latin typeface="Calibri" pitchFamily="34" charset="0"/>
              </a:rPr>
              <a:t>Инновационный процесс </a:t>
            </a: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включает </a:t>
            </a:r>
            <a:r>
              <a:rPr lang="ru-RU" sz="2200" dirty="0">
                <a:solidFill>
                  <a:schemeClr val="accent6"/>
                </a:solidFill>
                <a:latin typeface="Calibri" pitchFamily="34" charset="0"/>
              </a:rPr>
              <a:t>все научные, технологические,  коммерческие или финансовые </a:t>
            </a: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шаги, которые необходимо совершить для успешной разработки и маркетинга нового продукта, для коммерческого использования нового или улучшенного (технологического) процесса или оборудования.</a:t>
            </a:r>
          </a:p>
          <a:p>
            <a:pPr marL="274320" indent="-274320" algn="r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2200" b="1" dirty="0" smtClean="0">
                <a:solidFill>
                  <a:srgbClr val="C00000"/>
                </a:solidFill>
              </a:rPr>
              <a:t>BS </a:t>
            </a:r>
            <a:r>
              <a:rPr lang="en-GB" sz="2200" b="1" dirty="0">
                <a:solidFill>
                  <a:srgbClr val="C00000"/>
                </a:solidFill>
              </a:rPr>
              <a:t>7000-1:2008</a:t>
            </a:r>
            <a:endParaRPr lang="ru-RU" sz="2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204200" cy="836613"/>
          </a:xfrm>
        </p:spPr>
        <p:txBody>
          <a:bodyPr/>
          <a:lstStyle/>
          <a:p>
            <a:r>
              <a:rPr lang="ru-RU" b="1" smtClean="0">
                <a:solidFill>
                  <a:srgbClr val="C00000"/>
                </a:solidFill>
              </a:rPr>
              <a:t>С</a:t>
            </a:r>
            <a:r>
              <a:rPr lang="ru-RU" sz="3900" b="1" smtClean="0">
                <a:solidFill>
                  <a:srgbClr val="C00000"/>
                </a:solidFill>
              </a:rPr>
              <a:t>истема менеджмента инноваций</a:t>
            </a:r>
          </a:p>
        </p:txBody>
      </p:sp>
      <p:pic>
        <p:nvPicPr>
          <p:cNvPr id="1843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87450" y="669925"/>
            <a:ext cx="6480175" cy="5916613"/>
          </a:xfrm>
        </p:spPr>
      </p:pic>
      <p:sp>
        <p:nvSpPr>
          <p:cNvPr id="18435" name="Rectangle 6"/>
          <p:cNvSpPr>
            <a:spLocks noChangeArrowheads="1"/>
          </p:cNvSpPr>
          <p:nvPr/>
        </p:nvSpPr>
        <p:spPr bwMode="auto">
          <a:xfrm>
            <a:off x="5867400" y="6237288"/>
            <a:ext cx="295433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90000"/>
              </a:lnSpc>
              <a:spcBef>
                <a:spcPts val="200"/>
              </a:spcBef>
            </a:pPr>
            <a:r>
              <a:rPr lang="en-GB" b="1">
                <a:solidFill>
                  <a:srgbClr val="C00000"/>
                </a:solidFill>
                <a:latin typeface="Perpetua" pitchFamily="18" charset="0"/>
              </a:rPr>
              <a:t>UNE-CEN/TS 16555-1:2013</a:t>
            </a:r>
            <a:endParaRPr lang="ru-RU" b="1">
              <a:solidFill>
                <a:srgbClr val="C0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404813"/>
            <a:ext cx="7772400" cy="7207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Элементы </a:t>
            </a:r>
            <a:r>
              <a:rPr lang="en-US" b="1" dirty="0" smtClean="0">
                <a:solidFill>
                  <a:srgbClr val="C00000"/>
                </a:solidFill>
                <a:latin typeface="Cambria" pitchFamily="18" charset="0"/>
              </a:rPr>
              <a:t>I</a:t>
            </a:r>
            <a:r>
              <a:rPr lang="en-US" b="1" dirty="0">
                <a:solidFill>
                  <a:srgbClr val="C00000"/>
                </a:solidFill>
                <a:latin typeface="Cambria" pitchFamily="18" charset="0"/>
              </a:rPr>
              <a:t>MS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/ </a:t>
            </a:r>
            <a:r>
              <a:rPr lang="ru-RU" b="1" dirty="0" smtClean="0">
                <a:solidFill>
                  <a:srgbClr val="C00000"/>
                </a:solidFill>
              </a:rPr>
              <a:t>СМИ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850" y="1125538"/>
            <a:ext cx="8362950" cy="5399087"/>
          </a:xfrm>
        </p:spPr>
        <p:txBody>
          <a:bodyPr>
            <a:normAutofit fontScale="925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100" dirty="0" smtClean="0">
                <a:solidFill>
                  <a:schemeClr val="accent6"/>
                </a:solidFill>
                <a:latin typeface="Calibri" pitchFamily="34" charset="0"/>
              </a:rPr>
              <a:t>Идея (замысел)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100" dirty="0" smtClean="0">
                <a:solidFill>
                  <a:schemeClr val="accent6"/>
                </a:solidFill>
                <a:latin typeface="Calibri" pitchFamily="34" charset="0"/>
              </a:rPr>
              <a:t>Инновационный процесс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100" dirty="0" smtClean="0">
                <a:solidFill>
                  <a:schemeClr val="accent6"/>
                </a:solidFill>
                <a:latin typeface="Calibri" pitchFamily="34" charset="0"/>
              </a:rPr>
              <a:t>Инновационный результат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100" dirty="0" smtClean="0">
                <a:solidFill>
                  <a:schemeClr val="accent6"/>
                </a:solidFill>
                <a:latin typeface="Calibri" pitchFamily="34" charset="0"/>
              </a:rPr>
              <a:t>Оценка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100" dirty="0" smtClean="0">
                <a:solidFill>
                  <a:schemeClr val="accent6"/>
                </a:solidFill>
                <a:latin typeface="Calibri" pitchFamily="34" charset="0"/>
              </a:rPr>
              <a:t>Совершенствование</a:t>
            </a:r>
          </a:p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100" b="1" dirty="0" smtClean="0">
                <a:solidFill>
                  <a:srgbClr val="C00000"/>
                </a:solidFill>
                <a:latin typeface="Calibri" pitchFamily="34" charset="0"/>
              </a:rPr>
              <a:t>PLAN</a:t>
            </a:r>
            <a:r>
              <a:rPr lang="ru-RU" sz="31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3100" b="1" dirty="0" smtClean="0">
                <a:solidFill>
                  <a:srgbClr val="C00000"/>
                </a:solidFill>
                <a:latin typeface="Calibri" pitchFamily="34" charset="0"/>
              </a:rPr>
              <a:t> DO CHECK ACT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100" b="1" dirty="0" smtClean="0">
                <a:solidFill>
                  <a:schemeClr val="accent6"/>
                </a:solidFill>
                <a:latin typeface="Calibri" pitchFamily="34" charset="0"/>
              </a:rPr>
              <a:t>В дополнение к этому рассматриваются</a:t>
            </a:r>
            <a:r>
              <a:rPr lang="ru-RU" sz="3100" dirty="0" smtClean="0">
                <a:solidFill>
                  <a:schemeClr val="accent6"/>
                </a:solidFill>
                <a:latin typeface="Calibri" pitchFamily="34" charset="0"/>
              </a:rPr>
              <a:t>: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100" dirty="0" smtClean="0">
                <a:solidFill>
                  <a:schemeClr val="accent6"/>
                </a:solidFill>
                <a:latin typeface="Calibri" pitchFamily="34" charset="0"/>
              </a:rPr>
              <a:t>Инновационная стратегия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100" dirty="0" smtClean="0">
                <a:solidFill>
                  <a:schemeClr val="accent6"/>
                </a:solidFill>
                <a:latin typeface="Calibri" pitchFamily="34" charset="0"/>
              </a:rPr>
              <a:t>Факторы, способствующие созданию инноваций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100" dirty="0" smtClean="0">
                <a:solidFill>
                  <a:schemeClr val="accent6"/>
                </a:solidFill>
                <a:latin typeface="Calibri" pitchFamily="34" charset="0"/>
              </a:rPr>
              <a:t>Инновационные методы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sz="2900" dirty="0" smtClean="0">
              <a:solidFill>
                <a:schemeClr val="accent6"/>
              </a:solidFill>
              <a:latin typeface="Calibri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sz="3100" dirty="0" smtClean="0">
              <a:solidFill>
                <a:schemeClr val="accent6"/>
              </a:solidFill>
              <a:latin typeface="Calibri" pitchFamily="34" charset="0"/>
            </a:endParaRPr>
          </a:p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sz="3100" b="1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80400" cy="984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3800" b="1" smtClean="0">
                <a:solidFill>
                  <a:srgbClr val="C00000"/>
                </a:solidFill>
              </a:rPr>
              <a:t>Степени / ступени новизны: </a:t>
            </a:r>
            <a:br>
              <a:rPr lang="ru-RU" sz="3800" b="1" smtClean="0">
                <a:solidFill>
                  <a:srgbClr val="C00000"/>
                </a:solidFill>
              </a:rPr>
            </a:br>
            <a:r>
              <a:rPr lang="ru-RU" sz="3800" b="1" smtClean="0">
                <a:solidFill>
                  <a:srgbClr val="C00000"/>
                </a:solidFill>
              </a:rPr>
              <a:t>от личности к миру </a:t>
            </a:r>
            <a:r>
              <a:rPr lang="en-US" sz="3800" b="1" smtClean="0">
                <a:solidFill>
                  <a:srgbClr val="C00000"/>
                </a:solidFill>
              </a:rPr>
              <a:t>(B</a:t>
            </a:r>
            <a:r>
              <a:rPr lang="en-GB" sz="3800" b="1" smtClean="0">
                <a:solidFill>
                  <a:srgbClr val="C00000"/>
                </a:solidFill>
              </a:rPr>
              <a:t>S 7000-1:2008)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317625"/>
            <a:ext cx="7848600" cy="551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08962" cy="777875"/>
          </a:xfrm>
        </p:spPr>
        <p:txBody>
          <a:bodyPr/>
          <a:lstStyle/>
          <a:p>
            <a:r>
              <a:rPr lang="ru-RU" b="1" smtClean="0">
                <a:solidFill>
                  <a:srgbClr val="C00000"/>
                </a:solidFill>
              </a:rPr>
              <a:t>Организационный контекст </a:t>
            </a:r>
            <a:r>
              <a:rPr lang="en-US" b="1" smtClean="0">
                <a:solidFill>
                  <a:srgbClr val="C00000"/>
                </a:solidFill>
              </a:rPr>
              <a:t>(I)</a:t>
            </a:r>
            <a:endParaRPr lang="en-GB" b="1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0825" y="1052513"/>
            <a:ext cx="8569325" cy="5545137"/>
          </a:xfrm>
        </p:spPr>
        <p:txBody>
          <a:bodyPr>
            <a:no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>
                <a:solidFill>
                  <a:schemeClr val="accent6"/>
                </a:solidFill>
                <a:latin typeface="Calibri" pitchFamily="34" charset="0"/>
              </a:rPr>
              <a:t>Организация должны определить </a:t>
            </a:r>
            <a:r>
              <a:rPr lang="ru-RU" sz="2200" b="1" dirty="0">
                <a:solidFill>
                  <a:schemeClr val="accent6"/>
                </a:solidFill>
                <a:latin typeface="Calibri" pitchFamily="34" charset="0"/>
              </a:rPr>
              <a:t>факторы внешней и внутренней среды</a:t>
            </a:r>
            <a:r>
              <a:rPr lang="ru-RU" sz="2200" dirty="0">
                <a:solidFill>
                  <a:schemeClr val="accent6"/>
                </a:solidFill>
                <a:latin typeface="Calibri" pitchFamily="34" charset="0"/>
              </a:rPr>
              <a:t>, способствующие и препятствующие развитию инноваций.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b="1" dirty="0">
                <a:solidFill>
                  <a:schemeClr val="accent6"/>
                </a:solidFill>
                <a:latin typeface="Calibri" pitchFamily="34" charset="0"/>
              </a:rPr>
              <a:t>Анализ внешней </a:t>
            </a:r>
            <a:r>
              <a:rPr lang="ru-RU" sz="2200" b="1" dirty="0" smtClean="0">
                <a:solidFill>
                  <a:schemeClr val="accent6"/>
                </a:solidFill>
                <a:latin typeface="Calibri" pitchFamily="34" charset="0"/>
              </a:rPr>
              <a:t>среды:</a:t>
            </a:r>
            <a:endParaRPr lang="ru-RU" sz="2200" b="1" dirty="0">
              <a:solidFill>
                <a:schemeClr val="accent6"/>
              </a:solidFill>
              <a:latin typeface="Calibri" pitchFamily="34" charset="0"/>
            </a:endParaRP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рыночные аспекты: </a:t>
            </a:r>
            <a:r>
              <a:rPr lang="ru-RU" sz="2200" dirty="0">
                <a:solidFill>
                  <a:schemeClr val="accent6"/>
                </a:solidFill>
                <a:latin typeface="Calibri" pitchFamily="34" charset="0"/>
              </a:rPr>
              <a:t>потребители, конкуренты, партнеры, поставщики и пр</a:t>
            </a: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.);</a:t>
            </a:r>
            <a:endParaRPr lang="ru-RU" sz="2200" dirty="0">
              <a:solidFill>
                <a:schemeClr val="accent6"/>
              </a:solidFill>
              <a:latin typeface="Calibri" pitchFamily="34" charset="0"/>
            </a:endParaRP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технические аспекты</a:t>
            </a:r>
            <a:r>
              <a:rPr lang="ru-RU" sz="2200" dirty="0">
                <a:solidFill>
                  <a:schemeClr val="accent6"/>
                </a:solidFill>
                <a:latin typeface="Calibri" pitchFamily="34" charset="0"/>
              </a:rPr>
              <a:t>: интеллектуальная собственность, стандарты, развитие науки, </a:t>
            </a: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технологии;</a:t>
            </a:r>
            <a:endParaRPr lang="ru-RU" sz="2200" dirty="0">
              <a:solidFill>
                <a:schemeClr val="accent6"/>
              </a:solidFill>
              <a:latin typeface="Calibri" pitchFamily="34" charset="0"/>
            </a:endParaRP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политические аспекты</a:t>
            </a:r>
            <a:r>
              <a:rPr lang="ru-RU" sz="2200" dirty="0">
                <a:solidFill>
                  <a:schemeClr val="accent6"/>
                </a:solidFill>
                <a:latin typeface="Calibri" pitchFamily="34" charset="0"/>
              </a:rPr>
              <a:t>: законодательство, нормативные акты, взаимодействие с органами власти;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экономические аспекты</a:t>
            </a:r>
            <a:r>
              <a:rPr lang="ru-RU" sz="2200" dirty="0">
                <a:solidFill>
                  <a:schemeClr val="accent6"/>
                </a:solidFill>
                <a:latin typeface="Calibri" pitchFamily="34" charset="0"/>
              </a:rPr>
              <a:t>: макроэкономическая ситуация, источники финансирования, налоговые </a:t>
            </a: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льготы;</a:t>
            </a:r>
            <a:endParaRPr lang="ru-RU" sz="2200" dirty="0">
              <a:solidFill>
                <a:schemeClr val="accent6"/>
              </a:solidFill>
              <a:latin typeface="Calibri" pitchFamily="34" charset="0"/>
            </a:endParaRP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>
                <a:solidFill>
                  <a:schemeClr val="accent6"/>
                </a:solidFill>
                <a:latin typeface="Calibri" pitchFamily="34" charset="0"/>
              </a:rPr>
              <a:t>Социальные аспекты: демографическая ситуация, устойчивое развитие, мода, вкусы</a:t>
            </a: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Потребности и ожидания </a:t>
            </a:r>
            <a:r>
              <a:rPr lang="ru-RU" sz="2200" b="1" dirty="0" smtClean="0">
                <a:solidFill>
                  <a:schemeClr val="accent6"/>
                </a:solidFill>
                <a:latin typeface="Calibri" pitchFamily="34" charset="0"/>
              </a:rPr>
              <a:t>заинтересованных сторон </a:t>
            </a:r>
            <a:r>
              <a:rPr lang="ru-RU" sz="2200" dirty="0" smtClean="0">
                <a:solidFill>
                  <a:schemeClr val="accent6"/>
                </a:solidFill>
                <a:latin typeface="Calibri" pitchFamily="34" charset="0"/>
              </a:rPr>
              <a:t>должны рассматриваться как движущие силы инновационного процесса.</a:t>
            </a:r>
            <a:endParaRPr lang="en-GB" sz="2200" dirty="0">
              <a:solidFill>
                <a:schemeClr val="accent6"/>
              </a:solidFill>
              <a:latin typeface="Calibri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sz="2200" dirty="0">
              <a:solidFill>
                <a:schemeClr val="accent6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1542</TotalTime>
  <Words>1944</Words>
  <Application>Microsoft Office PowerPoint</Application>
  <PresentationFormat>Экран (4:3)</PresentationFormat>
  <Paragraphs>226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30</vt:i4>
      </vt:variant>
    </vt:vector>
  </HeadingPairs>
  <TitlesOfParts>
    <vt:vector size="41" baseType="lpstr">
      <vt:lpstr>Cambria</vt:lpstr>
      <vt:lpstr>Arial</vt:lpstr>
      <vt:lpstr>Calibri</vt:lpstr>
      <vt:lpstr>Wingdings 2</vt:lpstr>
      <vt:lpstr>Perpetua</vt:lpstr>
      <vt:lpstr>Franklin Gothic Book</vt:lpstr>
      <vt:lpstr>Equity</vt:lpstr>
      <vt:lpstr>Equity</vt:lpstr>
      <vt:lpstr>Equity</vt:lpstr>
      <vt:lpstr>Equity</vt:lpstr>
      <vt:lpstr>Equity</vt:lpstr>
      <vt:lpstr>Система менеджмента инноваций</vt:lpstr>
      <vt:lpstr>ЦСМ: виды деятельности</vt:lpstr>
      <vt:lpstr>Стандарты в области инновационного менеджмента</vt:lpstr>
      <vt:lpstr>Подходы стандартов   области инноваций</vt:lpstr>
      <vt:lpstr>Система менеджмента инноваций</vt:lpstr>
      <vt:lpstr>Система менеджмента инноваций</vt:lpstr>
      <vt:lpstr>Элементы IMS / СМИ</vt:lpstr>
      <vt:lpstr>Степени / ступени новизны:  от личности к миру (BS 7000-1:2008)</vt:lpstr>
      <vt:lpstr>Организационный контекст (I)</vt:lpstr>
      <vt:lpstr>Организационный контекст (II)</vt:lpstr>
      <vt:lpstr>Видение и стратегия</vt:lpstr>
      <vt:lpstr>Лидерство и роль высшего руководства</vt:lpstr>
      <vt:lpstr>Организационная культура, способствующая инновациям</vt:lpstr>
      <vt:lpstr>Планирование</vt:lpstr>
      <vt:lpstr>Планирование (корректировка)</vt:lpstr>
      <vt:lpstr>Цели, задачи и программа(ы)</vt:lpstr>
      <vt:lpstr>Факторы, способствующие разработке  и внедрению инновационных решений</vt:lpstr>
      <vt:lpstr>Распределение ответственности в рамках инновационных проектов</vt:lpstr>
      <vt:lpstr>Интерлюдия: компетенции и компетентность</vt:lpstr>
      <vt:lpstr>Квалификация и заинтересованность персонала</vt:lpstr>
      <vt:lpstr>Интеллектуальная собственность</vt:lpstr>
      <vt:lpstr>Инновационный процесс</vt:lpstr>
      <vt:lpstr>Управление идеями</vt:lpstr>
      <vt:lpstr>Взаимосвязь стадий инновационных проектов: BS 7000-1:2008 </vt:lpstr>
      <vt:lpstr>Методология инновационных проектов</vt:lpstr>
      <vt:lpstr>Инновационная воронка: BS 7000-1:2008 </vt:lpstr>
      <vt:lpstr>Выход на рынок</vt:lpstr>
      <vt:lpstr>Оценка результатов</vt:lpstr>
      <vt:lpstr>Совершенствование системы менеджмента инноваций</vt:lpstr>
      <vt:lpstr>Спасибо за внимание!</vt:lpstr>
    </vt:vector>
  </TitlesOfParts>
  <Company>Ecoline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HP-mini</dc:creator>
  <cp:lastModifiedBy>sls</cp:lastModifiedBy>
  <cp:revision>69</cp:revision>
  <dcterms:created xsi:type="dcterms:W3CDTF">2013-10-03T12:50:48Z</dcterms:created>
  <dcterms:modified xsi:type="dcterms:W3CDTF">2013-10-14T09:31:50Z</dcterms:modified>
</cp:coreProperties>
</file>