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60" r:id="rId3"/>
    <p:sldId id="261" r:id="rId4"/>
    <p:sldId id="258" r:id="rId5"/>
    <p:sldId id="268" r:id="rId6"/>
    <p:sldId id="264" r:id="rId7"/>
    <p:sldId id="263" r:id="rId8"/>
    <p:sldId id="266" r:id="rId9"/>
    <p:sldId id="267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805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DFAC7F-D5DA-484D-B796-BB582E4EFD49}" type="datetimeFigureOut">
              <a:rPr lang="ru-RU" smtClean="0"/>
              <a:pPr/>
              <a:t>18.09.2013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EBE8668-43EA-4E91-9E63-5796591D16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4000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548681"/>
            <a:ext cx="8153400" cy="33123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800" dirty="0" smtClean="0"/>
              <a:t>  </a:t>
            </a:r>
            <a:r>
              <a:rPr lang="en-US" sz="4800" b="1" dirty="0" smtClean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  <a:t>Social Responsibility: Training Students </a:t>
            </a:r>
            <a:r>
              <a:rPr lang="en-US" sz="4800" b="1" dirty="0" smtClean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800" b="1" dirty="0" smtClean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4800" b="1" dirty="0" smtClean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  <a:t>Working with Business </a:t>
            </a:r>
            <a:br>
              <a:rPr lang="en-US" sz="4800" b="1" dirty="0" smtClean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b="1" dirty="0" smtClean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  <a:t>in Russia</a:t>
            </a:r>
            <a:endParaRPr lang="ru-RU" sz="4800" b="1" dirty="0" smtClean="0">
              <a:solidFill>
                <a:srgbClr val="588058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1763688" y="3861048"/>
            <a:ext cx="6999312" cy="273630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ISO General Assembly </a:t>
            </a:r>
            <a:endParaRPr lang="en-US" sz="35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Open </a:t>
            </a:r>
            <a:r>
              <a:rPr lang="en-US" sz="3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Session </a:t>
            </a:r>
            <a:r>
              <a:rPr lang="en-US" sz="35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on Education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endParaRPr lang="en-US" sz="3000" b="1" dirty="0" smtClean="0">
              <a:solidFill>
                <a:srgbClr val="588058"/>
              </a:solidFill>
              <a:latin typeface="Arial" pitchFamily="34" charset="0"/>
              <a:cs typeface="Arial" pitchFamily="34" charset="0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en-US" sz="3100" b="1" dirty="0" smtClean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  <a:t>Tatiana </a:t>
            </a:r>
            <a:r>
              <a:rPr lang="en-US" sz="3100" b="1" dirty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  <a:t>Guseva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100" b="1" dirty="0" smtClean="0">
                <a:solidFill>
                  <a:srgbClr val="588058"/>
                </a:solidFill>
                <a:latin typeface="Arial" pitchFamily="34" charset="0"/>
                <a:cs typeface="Arial" pitchFamily="34" charset="0"/>
              </a:rPr>
              <a:t>D. Mendeleyev University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3100" b="1" dirty="0" smtClean="0">
              <a:solidFill>
                <a:srgbClr val="588058"/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19.09.2013</a:t>
            </a:r>
            <a:r>
              <a:rPr kumimoji="0" lang="en-US" sz="31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Saint-Petersburg</a:t>
            </a:r>
            <a:endParaRPr kumimoji="0" lang="ru-RU" sz="31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SR helps to promote ISO standards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77544"/>
          </a:xfrm>
        </p:spPr>
        <p:txBody>
          <a:bodyPr/>
          <a:lstStyle/>
          <a:p>
            <a:r>
              <a:rPr lang="en-US" dirty="0" smtClean="0"/>
              <a:t>To move towards Social Responsibility, an organisation should understand an use in practice international standards:</a:t>
            </a:r>
          </a:p>
          <a:p>
            <a:pPr lvl="1"/>
            <a:r>
              <a:rPr lang="en-US" dirty="0" smtClean="0"/>
              <a:t>ISO 9000</a:t>
            </a:r>
          </a:p>
          <a:p>
            <a:pPr lvl="1"/>
            <a:r>
              <a:rPr lang="en-US" dirty="0" smtClean="0"/>
              <a:t>ISO 14000</a:t>
            </a:r>
          </a:p>
          <a:p>
            <a:pPr lvl="1"/>
            <a:r>
              <a:rPr lang="en-GB" dirty="0" smtClean="0"/>
              <a:t>ISO 31000</a:t>
            </a:r>
            <a:endParaRPr lang="en-US" dirty="0" smtClean="0"/>
          </a:p>
          <a:p>
            <a:pPr lvl="1"/>
            <a:r>
              <a:rPr lang="en-US" dirty="0" smtClean="0"/>
              <a:t>ISO </a:t>
            </a:r>
            <a:r>
              <a:rPr lang="en-US" dirty="0" smtClean="0"/>
              <a:t>50001</a:t>
            </a:r>
          </a:p>
          <a:p>
            <a:pPr lvl="1"/>
            <a:r>
              <a:rPr lang="en-US" dirty="0" smtClean="0"/>
              <a:t>Specific sector oriented standards</a:t>
            </a:r>
            <a:endParaRPr lang="en-US" dirty="0" smtClean="0"/>
          </a:p>
          <a:p>
            <a:pPr lvl="1"/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3212976"/>
            <a:ext cx="1656184" cy="1609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124744"/>
            <a:ext cx="8316416" cy="5733256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 smtClean="0"/>
              <a:t>The essential characteristic of </a:t>
            </a:r>
            <a:r>
              <a:rPr lang="en-US" sz="3400" dirty="0" smtClean="0"/>
              <a:t>SR is </a:t>
            </a:r>
            <a:r>
              <a:rPr lang="en-US" sz="3400" dirty="0" smtClean="0"/>
              <a:t>the </a:t>
            </a:r>
            <a:r>
              <a:rPr lang="en-US" sz="3400" dirty="0" smtClean="0">
                <a:solidFill>
                  <a:srgbClr val="C00000"/>
                </a:solidFill>
              </a:rPr>
              <a:t>willingness </a:t>
            </a:r>
            <a:r>
              <a:rPr lang="en-US" sz="3400" dirty="0" smtClean="0"/>
              <a:t>of an </a:t>
            </a:r>
            <a:r>
              <a:rPr lang="en-US" sz="3400" dirty="0" smtClean="0"/>
              <a:t>organisation </a:t>
            </a:r>
            <a:r>
              <a:rPr lang="en-US" sz="3400" dirty="0" smtClean="0">
                <a:solidFill>
                  <a:srgbClr val="C00000"/>
                </a:solidFill>
              </a:rPr>
              <a:t>to </a:t>
            </a:r>
            <a:r>
              <a:rPr lang="en-US" sz="3400" dirty="0" smtClean="0">
                <a:solidFill>
                  <a:srgbClr val="C00000"/>
                </a:solidFill>
              </a:rPr>
              <a:t>incorporate social </a:t>
            </a:r>
            <a:r>
              <a:rPr lang="en-US" sz="3400" dirty="0" smtClean="0">
                <a:solidFill>
                  <a:srgbClr val="C00000"/>
                </a:solidFill>
              </a:rPr>
              <a:t>and environmental considerations in its decision making </a:t>
            </a:r>
            <a:r>
              <a:rPr lang="en-US" sz="3400" dirty="0" smtClean="0"/>
              <a:t>and </a:t>
            </a:r>
            <a:r>
              <a:rPr lang="en-US" sz="3400" dirty="0" smtClean="0">
                <a:solidFill>
                  <a:srgbClr val="C00000"/>
                </a:solidFill>
              </a:rPr>
              <a:t>be accountable </a:t>
            </a:r>
            <a:r>
              <a:rPr lang="en-US" sz="3400" dirty="0" smtClean="0"/>
              <a:t>for the impacts of </a:t>
            </a:r>
            <a:r>
              <a:rPr lang="en-US" sz="3400" dirty="0" smtClean="0"/>
              <a:t>its decisions </a:t>
            </a:r>
            <a:r>
              <a:rPr lang="en-US" sz="3400" dirty="0" smtClean="0"/>
              <a:t>and activities on society and the environment</a:t>
            </a:r>
            <a:r>
              <a:rPr lang="en-US" sz="3400" dirty="0" smtClean="0"/>
              <a:t>.</a:t>
            </a:r>
          </a:p>
          <a:p>
            <a:r>
              <a:rPr lang="en-US" sz="3400" dirty="0" smtClean="0"/>
              <a:t>SR opens </a:t>
            </a:r>
            <a:r>
              <a:rPr lang="en-US" sz="3400" dirty="0" smtClean="0">
                <a:solidFill>
                  <a:srgbClr val="C00000"/>
                </a:solidFill>
              </a:rPr>
              <a:t>enormous opportunities to Academia</a:t>
            </a:r>
            <a:r>
              <a:rPr lang="en-US" sz="3400" dirty="0" smtClean="0"/>
              <a:t>, which can and should become socially responsible itself and widely promote SR.</a:t>
            </a:r>
          </a:p>
          <a:p>
            <a:r>
              <a:rPr lang="en-US" sz="3400" dirty="0" smtClean="0"/>
              <a:t>Universities and research centres contribute towards ISO 26000 promotion by means of </a:t>
            </a:r>
            <a:r>
              <a:rPr lang="en-US" sz="3400" dirty="0" smtClean="0">
                <a:solidFill>
                  <a:srgbClr val="C00000"/>
                </a:solidFill>
              </a:rPr>
              <a:t>training</a:t>
            </a:r>
            <a:r>
              <a:rPr lang="en-US" sz="3400" dirty="0" smtClean="0"/>
              <a:t> and </a:t>
            </a:r>
            <a:r>
              <a:rPr lang="en-US" sz="3400" dirty="0" smtClean="0">
                <a:solidFill>
                  <a:srgbClr val="C00000"/>
                </a:solidFill>
              </a:rPr>
              <a:t>research</a:t>
            </a:r>
            <a:r>
              <a:rPr lang="en-US" sz="3400" dirty="0" smtClean="0"/>
              <a:t> and do their best to use their influence in Russia and NIS.</a:t>
            </a:r>
          </a:p>
          <a:p>
            <a:r>
              <a:rPr lang="en-US" sz="3400" dirty="0" smtClean="0"/>
              <a:t>Academic institutions focus on SR aspects in accordance with their specialisation and collaborate with each other to achieve synergy and better impacts.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836712"/>
            <a:ext cx="7498080" cy="5267672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Thank you for your attention!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www.muctr.ru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www.14000.ru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tguseva@muctr.ru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Social Responsibility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8316416" cy="5256584"/>
          </a:xfrm>
        </p:spPr>
        <p:txBody>
          <a:bodyPr>
            <a:normAutofit fontScale="92500" lnSpcReduction="10000"/>
          </a:bodyPr>
          <a:lstStyle/>
          <a:p>
            <a:r>
              <a:rPr lang="en-GB" sz="2900" dirty="0" smtClean="0"/>
              <a:t>responsibility of an organisation for the impacts of its decisions and activities on society and the environment  through transparent and ethical behaviour  that </a:t>
            </a:r>
          </a:p>
          <a:p>
            <a:pPr lvl="1"/>
            <a:r>
              <a:rPr lang="en-GB" sz="2900" dirty="0" smtClean="0"/>
              <a:t>contributes to sustainable development , including health and the welfare of society; </a:t>
            </a:r>
          </a:p>
          <a:p>
            <a:pPr lvl="1"/>
            <a:r>
              <a:rPr lang="en-GB" sz="2900" dirty="0" smtClean="0"/>
              <a:t>takes into account the expectations of stakeholders; </a:t>
            </a:r>
          </a:p>
          <a:p>
            <a:pPr lvl="1"/>
            <a:r>
              <a:rPr lang="en-GB" sz="2900" dirty="0" smtClean="0"/>
              <a:t>is in compliance with applicable law and consistent with international norms of behaviour; </a:t>
            </a:r>
          </a:p>
          <a:p>
            <a:pPr lvl="1"/>
            <a:r>
              <a:rPr lang="en-GB" sz="2900" dirty="0" smtClean="0"/>
              <a:t>and  is integrated throughout the organisation and practised in its relationships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-27384"/>
            <a:ext cx="7674056" cy="141763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ISO 26000: </a:t>
            </a:r>
            <a:r>
              <a:rPr lang="en-US" b="1" dirty="0" smtClean="0">
                <a:solidFill>
                  <a:srgbClr val="C00000"/>
                </a:solidFill>
              </a:rPr>
              <a:t>Co</a:t>
            </a:r>
            <a:r>
              <a:rPr lang="en-US" b="1" dirty="0" smtClean="0">
                <a:solidFill>
                  <a:srgbClr val="C00000"/>
                </a:solidFill>
              </a:rPr>
              <a:t>re </a:t>
            </a:r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en-US" b="1" dirty="0" smtClean="0">
                <a:solidFill>
                  <a:srgbClr val="C00000"/>
                </a:solidFill>
              </a:rPr>
              <a:t>ubjects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of Social Responsibility</a:t>
            </a:r>
            <a:endParaRPr lang="ru-RU" b="1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40730"/>
            <a:ext cx="5976663" cy="5344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99412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</a:t>
            </a:r>
            <a:r>
              <a:rPr lang="en-US" b="1" dirty="0" smtClean="0">
                <a:solidFill>
                  <a:srgbClr val="C00000"/>
                </a:solidFill>
              </a:rPr>
              <a:t>ocial </a:t>
            </a:r>
            <a:r>
              <a:rPr lang="en-US" b="1" dirty="0" smtClean="0">
                <a:solidFill>
                  <a:srgbClr val="C00000"/>
                </a:solidFill>
              </a:rPr>
              <a:t>Responsibility Advantages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340768"/>
            <a:ext cx="8100392" cy="5517232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700" dirty="0" smtClean="0"/>
              <a:t>Competitive advantage</a:t>
            </a: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700" dirty="0" smtClean="0"/>
              <a:t>Reputation</a:t>
            </a: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dirty="0" smtClean="0"/>
              <a:t>Ability to attract and retain workers or members,</a:t>
            </a: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GB" sz="2700" dirty="0" smtClean="0"/>
              <a:t>customers, clients or users</a:t>
            </a: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dirty="0" smtClean="0"/>
              <a:t>Maintenance of employees’ </a:t>
            </a:r>
            <a:r>
              <a:rPr lang="en-US" sz="2700" dirty="0" smtClean="0"/>
              <a:t>commitment </a:t>
            </a:r>
            <a:r>
              <a:rPr lang="en-GB" sz="2700" dirty="0" smtClean="0"/>
              <a:t>and </a:t>
            </a:r>
            <a:r>
              <a:rPr lang="en-GB" sz="2700" dirty="0" smtClean="0"/>
              <a:t>productivity</a:t>
            </a: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dirty="0" smtClean="0"/>
              <a:t>View of investors, owners, donors, sponsors and  </a:t>
            </a:r>
            <a:r>
              <a:rPr lang="en-GB" sz="2700" dirty="0" smtClean="0"/>
              <a:t>the financial community</a:t>
            </a:r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dirty="0" smtClean="0"/>
              <a:t>Relationship with companies, governments, </a:t>
            </a:r>
            <a:r>
              <a:rPr lang="en-US" sz="2700" dirty="0" smtClean="0"/>
              <a:t>media</a:t>
            </a:r>
            <a:r>
              <a:rPr lang="en-US" sz="2700" dirty="0" smtClean="0"/>
              <a:t>, suppliers, peers, customers and the community 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922114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Academia and SR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4449598" cy="4337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499992" y="1196752"/>
            <a:ext cx="4644008" cy="566124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700" dirty="0" smtClean="0"/>
              <a:t>Universities and research centres can and should significantly contribute towards: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/>
              <a:t>a</a:t>
            </a:r>
            <a:r>
              <a:rPr lang="en-US" sz="2600" dirty="0" smtClean="0"/>
              <a:t>ssessing expectations;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/>
              <a:t>evaluating impacts; 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/>
              <a:t>developing measures to minimise negative impacts;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/>
              <a:t>Improving labour practices;</a:t>
            </a:r>
          </a:p>
          <a:p>
            <a:pPr lvl="1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sz="2600" dirty="0" smtClean="0"/>
              <a:t>…..</a:t>
            </a:r>
            <a:endParaRPr lang="ru-RU" sz="26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3059832" y="1844824"/>
            <a:ext cx="1368152" cy="1368152"/>
          </a:xfrm>
          <a:prstGeom prst="straightConnector1">
            <a:avLst/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55776" y="1124744"/>
            <a:ext cx="144016" cy="1008112"/>
          </a:xfrm>
          <a:prstGeom prst="straightConnector1">
            <a:avLst/>
          </a:prstGeom>
          <a:ln w="762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23528" y="1484784"/>
            <a:ext cx="4536504" cy="42484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8388424" cy="936104"/>
          </a:xfrm>
        </p:spPr>
        <p:txBody>
          <a:bodyPr>
            <a:noAutofit/>
          </a:bodyPr>
          <a:lstStyle/>
          <a:p>
            <a:r>
              <a:rPr lang="en-US" sz="3700" spc="-20" dirty="0" smtClean="0">
                <a:solidFill>
                  <a:srgbClr val="C00000"/>
                </a:solidFill>
              </a:rPr>
              <a:t>Why </a:t>
            </a:r>
            <a:r>
              <a:rPr lang="en-US" sz="3700" spc="-20" dirty="0" smtClean="0">
                <a:solidFill>
                  <a:srgbClr val="C00000"/>
                </a:solidFill>
              </a:rPr>
              <a:t>Academia is </a:t>
            </a:r>
            <a:r>
              <a:rPr lang="en-US" sz="3700" spc="-20" dirty="0" smtClean="0">
                <a:solidFill>
                  <a:srgbClr val="C00000"/>
                </a:solidFill>
              </a:rPr>
              <a:t>interested </a:t>
            </a:r>
            <a:r>
              <a:rPr lang="en-US" sz="3700" spc="-20" dirty="0" smtClean="0">
                <a:solidFill>
                  <a:srgbClr val="C00000"/>
                </a:solidFill>
              </a:rPr>
              <a:t>in </a:t>
            </a:r>
            <a:r>
              <a:rPr lang="en-US" sz="3700" spc="-20" dirty="0" smtClean="0">
                <a:solidFill>
                  <a:srgbClr val="C00000"/>
                </a:solidFill>
              </a:rPr>
              <a:t>SR</a:t>
            </a:r>
            <a:r>
              <a:rPr lang="en-US" sz="3700" spc="-20" dirty="0" smtClean="0">
                <a:solidFill>
                  <a:srgbClr val="C00000"/>
                </a:solidFill>
              </a:rPr>
              <a:t>?</a:t>
            </a:r>
            <a:endParaRPr lang="ru-RU" sz="3700" spc="-2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124744"/>
            <a:ext cx="7962088" cy="5256584"/>
          </a:xfrm>
        </p:spPr>
        <p:txBody>
          <a:bodyPr>
            <a:normAutofit fontScale="85000" lnSpcReduction="10000"/>
          </a:bodyPr>
          <a:lstStyle/>
          <a:p>
            <a:r>
              <a:rPr lang="en-US" sz="2900" dirty="0" smtClean="0"/>
              <a:t>Training </a:t>
            </a:r>
            <a:r>
              <a:rPr lang="en-US" sz="2900" dirty="0" smtClean="0"/>
              <a:t>professionals for business and </a:t>
            </a:r>
            <a:r>
              <a:rPr lang="en-US" sz="2900" dirty="0" smtClean="0"/>
              <a:t>government</a:t>
            </a:r>
          </a:p>
          <a:p>
            <a:r>
              <a:rPr lang="en-US" sz="2900" dirty="0" smtClean="0"/>
              <a:t>Developing and testing new research methodologies</a:t>
            </a:r>
          </a:p>
          <a:p>
            <a:r>
              <a:rPr lang="en-US" sz="2900" dirty="0" smtClean="0"/>
              <a:t>Being/becoming socially </a:t>
            </a:r>
            <a:r>
              <a:rPr lang="en-US" sz="2900" dirty="0" smtClean="0"/>
              <a:t>responsible </a:t>
            </a:r>
            <a:r>
              <a:rPr lang="en-US" sz="2900" dirty="0" smtClean="0"/>
              <a:t>organisations</a:t>
            </a:r>
          </a:p>
          <a:p>
            <a:r>
              <a:rPr lang="en-US" sz="2900" dirty="0" smtClean="0"/>
              <a:t>Improving sustainability of higher school establishments</a:t>
            </a:r>
          </a:p>
          <a:p>
            <a:r>
              <a:rPr lang="en-US" sz="2900" dirty="0" smtClean="0"/>
              <a:t>Promoting </a:t>
            </a:r>
            <a:r>
              <a:rPr lang="en-US" sz="2900" dirty="0" smtClean="0"/>
              <a:t>socially responsible behaviour </a:t>
            </a:r>
            <a:br>
              <a:rPr lang="en-US" sz="2900" dirty="0" smtClean="0"/>
            </a:br>
            <a:r>
              <a:rPr lang="en-US" sz="2900" dirty="0" smtClean="0"/>
              <a:t>in business </a:t>
            </a:r>
            <a:br>
              <a:rPr lang="en-US" sz="2900" dirty="0" smtClean="0"/>
            </a:br>
            <a:r>
              <a:rPr lang="en-US" sz="2900" dirty="0" smtClean="0"/>
              <a:t>community </a:t>
            </a:r>
          </a:p>
          <a:p>
            <a:r>
              <a:rPr lang="en-US" sz="2900" dirty="0" smtClean="0"/>
              <a:t>Attracting </a:t>
            </a:r>
            <a:r>
              <a:rPr lang="en-US" sz="2900" dirty="0" smtClean="0"/>
              <a:t>partners, </a:t>
            </a:r>
            <a:br>
              <a:rPr lang="en-US" sz="2900" dirty="0" smtClean="0"/>
            </a:br>
            <a:r>
              <a:rPr lang="en-US" sz="2900" dirty="0" smtClean="0"/>
              <a:t>donors, sponsors</a:t>
            </a:r>
          </a:p>
          <a:p>
            <a:r>
              <a:rPr lang="en-US" sz="2900" dirty="0" smtClean="0"/>
              <a:t>…</a:t>
            </a:r>
          </a:p>
          <a:p>
            <a:r>
              <a:rPr lang="en-US" sz="2900" dirty="0" smtClean="0"/>
              <a:t>…</a:t>
            </a:r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789040"/>
            <a:ext cx="4662591" cy="23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956376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SR and Open Reporting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1340768"/>
            <a:ext cx="6084168" cy="55172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Training</a:t>
            </a:r>
          </a:p>
          <a:p>
            <a:pPr lvl="1"/>
            <a:r>
              <a:rPr lang="en-US" dirty="0" smtClean="0"/>
              <a:t>A special “Social Responsibility” course</a:t>
            </a:r>
          </a:p>
          <a:p>
            <a:pPr lvl="1"/>
            <a:r>
              <a:rPr lang="en-US" dirty="0" smtClean="0"/>
              <a:t>A part of “Marketing Communications” course</a:t>
            </a:r>
          </a:p>
          <a:p>
            <a:pPr lvl="1"/>
            <a:r>
              <a:rPr lang="en-US" dirty="0" smtClean="0"/>
              <a:t>Frequent topic for Bachelor/Master Dissertations of students majoring in Management and Marketing</a:t>
            </a:r>
          </a:p>
          <a:p>
            <a:r>
              <a:rPr lang="en-US" dirty="0" smtClean="0"/>
              <a:t>Universities are involved in:</a:t>
            </a:r>
          </a:p>
          <a:p>
            <a:pPr lvl="1"/>
            <a:r>
              <a:rPr lang="en-US" dirty="0" smtClean="0"/>
              <a:t>Discussing performance indicators and draft reports</a:t>
            </a:r>
          </a:p>
          <a:p>
            <a:pPr lvl="1"/>
            <a:r>
              <a:rPr lang="en-US" dirty="0" smtClean="0"/>
              <a:t>Checking and verifying Open Reports</a:t>
            </a:r>
            <a:endParaRPr lang="ru-RU" dirty="0"/>
          </a:p>
        </p:txBody>
      </p:sp>
      <p:pic>
        <p:nvPicPr>
          <p:cNvPr id="4" name="Содержимое 3" descr="Внешэкономбан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484784"/>
            <a:ext cx="3114017" cy="452596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SR and Environment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832" y="1447800"/>
            <a:ext cx="5873856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Training:</a:t>
            </a:r>
          </a:p>
          <a:p>
            <a:pPr lvl="1"/>
            <a:r>
              <a:rPr lang="en-US" dirty="0" smtClean="0"/>
              <a:t>General and special courses, often focused on specific industry related environmental problems</a:t>
            </a:r>
          </a:p>
          <a:p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New methodologies for EIA, environmental auditing, EHS performance assessment, etc.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evelopment of practical pollution prevention and control solutions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2642266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971600" y="5517232"/>
            <a:ext cx="2520280" cy="10081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Saint-Petersburg Water Utility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Building relationships with business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1628800"/>
            <a:ext cx="6161888" cy="4824536"/>
          </a:xfrm>
        </p:spPr>
        <p:txBody>
          <a:bodyPr>
            <a:normAutofit lnSpcReduction="10000"/>
          </a:bodyPr>
          <a:lstStyle/>
          <a:p>
            <a:r>
              <a:rPr lang="en-US" sz="2800" dirty="0" err="1" smtClean="0"/>
              <a:t>RusHydro</a:t>
            </a:r>
            <a:r>
              <a:rPr lang="en-US" sz="2800" dirty="0" smtClean="0"/>
              <a:t> collaborates with the Siberian University, Moscow Construction University, Saint-Petersburg Polytechnic University:</a:t>
            </a:r>
          </a:p>
          <a:p>
            <a:pPr lvl="1"/>
            <a:r>
              <a:rPr lang="en-US" dirty="0" smtClean="0"/>
              <a:t>Supporting research projects</a:t>
            </a:r>
          </a:p>
          <a:p>
            <a:pPr lvl="1"/>
            <a:r>
              <a:rPr lang="en-US" dirty="0" smtClean="0"/>
              <a:t>Running practical training (job placement)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lvl="1"/>
            <a:r>
              <a:rPr lang="en-US" dirty="0" smtClean="0"/>
              <a:t>Working with local primary and secondary schools</a:t>
            </a:r>
          </a:p>
          <a:p>
            <a:pPr lvl="1"/>
            <a:r>
              <a:rPr lang="en-US" dirty="0" smtClean="0"/>
              <a:t>Awarding scholarships and special prizes to students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ru-RU" dirty="0"/>
          </a:p>
        </p:txBody>
      </p:sp>
      <p:pic>
        <p:nvPicPr>
          <p:cNvPr id="6" name="Содержимое 5" descr="Русгидро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844824"/>
            <a:ext cx="2524761" cy="36004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27584" y="5517232"/>
            <a:ext cx="2520280" cy="1008112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RusHydro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Energy Company</a:t>
            </a:r>
          </a:p>
          <a:p>
            <a:pPr marL="640080" marR="0" lvl="1" indent="-237744" algn="l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480</TotalTime>
  <Words>513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Slide 1</vt:lpstr>
      <vt:lpstr>Social Responsibility</vt:lpstr>
      <vt:lpstr>ISO 26000: Core Subjects  of Social Responsibility</vt:lpstr>
      <vt:lpstr>Social Responsibility Advantages</vt:lpstr>
      <vt:lpstr>Academia and SR</vt:lpstr>
      <vt:lpstr>Why Academia is interested in SR?</vt:lpstr>
      <vt:lpstr>SR and Open Reporting</vt:lpstr>
      <vt:lpstr>SR and Environment</vt:lpstr>
      <vt:lpstr>Building relationships with business</vt:lpstr>
      <vt:lpstr>SR helps to promote ISO standards</vt:lpstr>
      <vt:lpstr>Conclusions</vt:lpstr>
      <vt:lpstr>Slide 12</vt:lpstr>
    </vt:vector>
  </TitlesOfParts>
  <Company>Ecoline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HP-mini</dc:creator>
  <cp:lastModifiedBy>HP-mini</cp:lastModifiedBy>
  <cp:revision>55</cp:revision>
  <dcterms:created xsi:type="dcterms:W3CDTF">2013-09-17T03:22:58Z</dcterms:created>
  <dcterms:modified xsi:type="dcterms:W3CDTF">2013-09-18T12:37:51Z</dcterms:modified>
</cp:coreProperties>
</file>